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60" r:id="rId2"/>
    <p:sldId id="351" r:id="rId3"/>
    <p:sldId id="297" r:id="rId4"/>
    <p:sldId id="362" r:id="rId5"/>
    <p:sldId id="366" r:id="rId6"/>
    <p:sldId id="363" r:id="rId7"/>
    <p:sldId id="36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3" r:id="rId27"/>
    <p:sldId id="292" r:id="rId28"/>
    <p:sldId id="340" r:id="rId29"/>
    <p:sldId id="295" r:id="rId30"/>
    <p:sldId id="339" r:id="rId31"/>
    <p:sldId id="348" r:id="rId32"/>
    <p:sldId id="280" r:id="rId33"/>
    <p:sldId id="350" r:id="rId34"/>
    <p:sldId id="349" r:id="rId35"/>
    <p:sldId id="310" r:id="rId36"/>
    <p:sldId id="286" r:id="rId37"/>
    <p:sldId id="287" r:id="rId38"/>
    <p:sldId id="288" r:id="rId39"/>
    <p:sldId id="289" r:id="rId40"/>
    <p:sldId id="290" r:id="rId41"/>
    <p:sldId id="296" r:id="rId42"/>
    <p:sldId id="291" r:id="rId43"/>
    <p:sldId id="279" r:id="rId44"/>
    <p:sldId id="281" r:id="rId45"/>
    <p:sldId id="282" r:id="rId46"/>
    <p:sldId id="283" r:id="rId47"/>
    <p:sldId id="343" r:id="rId48"/>
    <p:sldId id="344" r:id="rId49"/>
    <p:sldId id="346" r:id="rId50"/>
    <p:sldId id="347" r:id="rId51"/>
    <p:sldId id="284" r:id="rId52"/>
    <p:sldId id="285" r:id="rId53"/>
    <p:sldId id="341" r:id="rId54"/>
    <p:sldId id="355" r:id="rId55"/>
    <p:sldId id="342" r:id="rId56"/>
    <p:sldId id="356" r:id="rId57"/>
    <p:sldId id="357" r:id="rId58"/>
    <p:sldId id="354" r:id="rId59"/>
    <p:sldId id="358" r:id="rId60"/>
    <p:sldId id="359" r:id="rId61"/>
    <p:sldId id="360" r:id="rId62"/>
    <p:sldId id="361" r:id="rId63"/>
    <p:sldId id="298" r:id="rId64"/>
    <p:sldId id="312" r:id="rId65"/>
    <p:sldId id="313" r:id="rId66"/>
    <p:sldId id="300" r:id="rId67"/>
    <p:sldId id="301" r:id="rId68"/>
    <p:sldId id="302" r:id="rId69"/>
    <p:sldId id="303" r:id="rId70"/>
    <p:sldId id="258" r:id="rId71"/>
    <p:sldId id="331" r:id="rId72"/>
    <p:sldId id="332" r:id="rId73"/>
    <p:sldId id="316" r:id="rId74"/>
    <p:sldId id="320" r:id="rId75"/>
    <p:sldId id="321" r:id="rId76"/>
    <p:sldId id="318" r:id="rId77"/>
    <p:sldId id="327" r:id="rId78"/>
    <p:sldId id="319" r:id="rId79"/>
    <p:sldId id="328" r:id="rId80"/>
    <p:sldId id="338" r:id="rId81"/>
    <p:sldId id="333" r:id="rId82"/>
    <p:sldId id="323" r:id="rId83"/>
    <p:sldId id="334" r:id="rId84"/>
    <p:sldId id="335" r:id="rId85"/>
    <p:sldId id="337" r:id="rId86"/>
    <p:sldId id="336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0"/>
    <p:restoredTop sz="94645"/>
  </p:normalViewPr>
  <p:slideViewPr>
    <p:cSldViewPr snapToGrid="0" snapToObjects="1" showGuides="1">
      <p:cViewPr varScale="1">
        <p:scale>
          <a:sx n="69" d="100"/>
          <a:sy n="69" d="100"/>
        </p:scale>
        <p:origin x="208" y="9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0EF0A-E515-6A42-B5C2-2E6C8BD6B218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1BB17-1B0E-DC4B-8ED8-F647E19F7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83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850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05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48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82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7723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463040" y="2535809"/>
            <a:ext cx="4683550" cy="3857007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6572331" y="2535808"/>
            <a:ext cx="4739833" cy="3857008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4"/>
          </p:nvPr>
        </p:nvSpPr>
        <p:spPr>
          <a:xfrm>
            <a:off x="1463040" y="1453298"/>
            <a:ext cx="9849124" cy="612679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19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9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73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06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76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1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47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1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0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63DDF-426E-514F-A771-3B68D70ACF7F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911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ysql.com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naver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sql.com/products/workbench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nodejs.org/ko/downloa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8C%8C%EC%9D%B4%EC%8D%AC" TargetMode="External"/><Relationship Id="rId13" Type="http://schemas.openxmlformats.org/officeDocument/2006/relationships/hyperlink" Target="https://ko.wikipedia.org/w/index.php?title=%EC%9D%B4%EB%B2%A4%ED%8A%B8%EB%A8%B8%EC%8B%A0&amp;action=edit&amp;redlink=1" TargetMode="External"/><Relationship Id="rId3" Type="http://schemas.openxmlformats.org/officeDocument/2006/relationships/hyperlink" Target="https://ko.wikipedia.org/wiki/V8_(%EC%9E%90%EB%B0%94%EC%8A%A4%ED%81%AC%EB%A6%BD%ED%8A%B8_%EC%97%94%EC%A7%84)" TargetMode="External"/><Relationship Id="rId7" Type="http://schemas.openxmlformats.org/officeDocument/2006/relationships/hyperlink" Target="https://ko.wikipedia.org/wiki/%EC%9B%B9_%EC%84%9C%EB%B2%84" TargetMode="External"/><Relationship Id="rId12" Type="http://schemas.openxmlformats.org/officeDocument/2006/relationships/hyperlink" Target="https://ko.wikipedia.org/wiki/%EB%A3%A8%EB%B9%84_(%ED%94%84%EB%A1%9C%EA%B7%B8%EB%9E%98%EB%B0%8D_%EC%96%B8%EC%96%B4)" TargetMode="External"/><Relationship Id="rId2" Type="http://schemas.openxmlformats.org/officeDocument/2006/relationships/image" Target="../media/image8.tiff"/><Relationship Id="rId16" Type="http://schemas.openxmlformats.org/officeDocument/2006/relationships/hyperlink" Target="https://en.wikipedia.org/wiki/Read-eval-print_loop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o.wikipedia.org/wiki/%EC%86%8C%ED%94%84%ED%8A%B8%EC%9B%A8%EC%96%B4_%ED%94%84%EB%A0%88%EC%9E%84%EC%9B%8C%ED%81%AC" TargetMode="External"/><Relationship Id="rId11" Type="http://schemas.openxmlformats.org/officeDocument/2006/relationships/hyperlink" Target="https://en.wikipedia.org/wiki/Perl_Object_Environment" TargetMode="External"/><Relationship Id="rId5" Type="http://schemas.openxmlformats.org/officeDocument/2006/relationships/hyperlink" Target="https://ko.wikipedia.org/wiki/%EC%9E%85%EC%B6%9C%EB%A0%A5" TargetMode="External"/><Relationship Id="rId15" Type="http://schemas.openxmlformats.org/officeDocument/2006/relationships/hyperlink" Target="https://ko.wikipedia.org/w/index.php?title=CommonJS&amp;action=edit&amp;redlink=1" TargetMode="External"/><Relationship Id="rId10" Type="http://schemas.openxmlformats.org/officeDocument/2006/relationships/hyperlink" Target="https://ko.wikipedia.org/wiki/%ED%8E%84" TargetMode="External"/><Relationship Id="rId4" Type="http://schemas.openxmlformats.org/officeDocument/2006/relationships/hyperlink" Target="https://ko.wikipedia.org/w/index.php?title=%EC%9D%B4%EB%B2%A4%ED%8A%B8_%EA%B8%B0%EB%B0%98_%EC%84%A4%EA%B3%84&amp;action=edit&amp;redlink=1" TargetMode="External"/><Relationship Id="rId9" Type="http://schemas.openxmlformats.org/officeDocument/2006/relationships/hyperlink" Target="https://ko.wikipedia.org/wiki/%ED%8A%B8%EC%9C%84%EC%8A%A4%ED%8B%B0%EB%93%9C_(%EC%86%8C%ED%94%84%ED%8A%B8%EC%9B%A8%EC%96%B4)" TargetMode="External"/><Relationship Id="rId14" Type="http://schemas.openxmlformats.org/officeDocument/2006/relationships/hyperlink" Target="https://ko.wikipedia.org/wiki/%EC%9E%90%EB%B0%94%EC%8A%A4%ED%81%AC%EB%A6%BD%ED%8A%B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206972" y="3960332"/>
            <a:ext cx="1778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일차 기본교육</a:t>
            </a:r>
          </a:p>
        </p:txBody>
      </p:sp>
    </p:spTree>
    <p:extLst>
      <p:ext uri="{BB962C8B-B14F-4D97-AF65-F5344CB8AC3E}">
        <p14:creationId xmlns:p14="http://schemas.microsoft.com/office/powerpoint/2010/main" val="24569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기본문법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71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>
          <a:xfrm>
            <a:off x="2839353" y="2535806"/>
            <a:ext cx="2581059" cy="3857007"/>
          </a:xfrm>
        </p:spPr>
        <p:txBody>
          <a:bodyPr anchor="ctr"/>
          <a:lstStyle/>
          <a:p>
            <a:r>
              <a:rPr lang="en-US" altLang="ko-KR" dirty="0" err="1"/>
              <a:t>var</a:t>
            </a:r>
            <a:r>
              <a:rPr lang="en-US" altLang="ko-KR" dirty="0"/>
              <a:t> x = 5;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y = 6;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z = x + y;</a:t>
            </a:r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1"/>
          </p:nvPr>
        </p:nvSpPr>
        <p:spPr>
          <a:xfrm>
            <a:off x="5573090" y="2535806"/>
            <a:ext cx="4739833" cy="3857008"/>
          </a:xfrm>
        </p:spPr>
        <p:txBody>
          <a:bodyPr anchor="ctr"/>
          <a:lstStyle/>
          <a:p>
            <a:r>
              <a:rPr lang="en-US" altLang="ko-KR" dirty="0" err="1"/>
              <a:t>var</a:t>
            </a:r>
            <a:r>
              <a:rPr lang="en-US" altLang="ko-KR" dirty="0"/>
              <a:t> price1 = 5;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price2 = 6;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total = price1 + price2;</a:t>
            </a:r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변수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(Variables)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내용 개체 틀 1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JavaScript variables are containers for storing data values.</a:t>
            </a:r>
          </a:p>
          <a:p>
            <a:r>
              <a:rPr lang="en-US" altLang="ko-KR" dirty="0"/>
              <a:t>In this example, x, y, and z, are variables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77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자료형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(datatype)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927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programming, data types is an important concept.</a:t>
            </a:r>
          </a:p>
          <a:p>
            <a:r>
              <a:rPr lang="en-US" altLang="ko-KR" dirty="0"/>
              <a:t>To be able to operate on variables, it is important to know something about the type.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74275" y="2169831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74275" y="2480916"/>
            <a:ext cx="9078014" cy="40188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length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Number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lastName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"Johnson"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String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{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firstName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"John"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lastName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"Doe"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};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Object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"16"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9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출력</a:t>
            </a:r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(output)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63040" y="13362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Writing into an HTML element, using </a:t>
            </a:r>
            <a:r>
              <a:rPr lang="en-US" altLang="ko-KR" b="1" dirty="0" err="1"/>
              <a:t>innerHTML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Writing into the HTML output using </a:t>
            </a:r>
            <a:r>
              <a:rPr lang="en-US" altLang="ko-KR" b="1" dirty="0" err="1"/>
              <a:t>document.write</a:t>
            </a:r>
            <a:r>
              <a:rPr lang="en-US" altLang="ko-KR" b="1" dirty="0"/>
              <a:t>()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Writing into the browser console, using </a:t>
            </a:r>
            <a:r>
              <a:rPr lang="en-US" altLang="ko-KR" b="1" dirty="0" err="1"/>
              <a:t>console.log</a:t>
            </a:r>
            <a:r>
              <a:rPr lang="en-US" altLang="ko-KR" b="1" dirty="0"/>
              <a:t>()</a:t>
            </a:r>
            <a:r>
              <a:rPr lang="en-US" altLang="ko-KR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74276" y="2602372"/>
            <a:ext cx="8889476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574275" y="2913457"/>
            <a:ext cx="8889478" cy="3586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My First Web Page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My First Paragraph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getElementById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innerHTML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//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document.write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ko-KR" altLang="en-US" sz="1200" dirty="0">
                <a:solidFill>
                  <a:srgbClr val="D4D4D4"/>
                </a:solidFill>
                <a:latin typeface="Menlo" charset="0"/>
              </a:rPr>
              <a:t>사용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//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console.log</a:t>
            </a:r>
            <a:r>
              <a:rPr lang="ko-KR" altLang="en-US" sz="1200" dirty="0">
                <a:solidFill>
                  <a:srgbClr val="D4D4D4"/>
                </a:solidFill>
                <a:latin typeface="Menlo" charset="0"/>
              </a:rPr>
              <a:t> 사용</a:t>
            </a:r>
            <a:endParaRPr lang="en-US" altLang="ko-KR" sz="1200" dirty="0">
              <a:solidFill>
                <a:srgbClr val="808080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9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연산자 </a:t>
            </a:r>
            <a:r>
              <a:rPr lang="en-US" altLang="ko-KR" sz="1600" dirty="0"/>
              <a:t>(operator)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63040" y="1336287"/>
            <a:ext cx="8576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사칙연산 </a:t>
            </a:r>
            <a:r>
              <a:rPr lang="en-US" altLang="ko-KR" dirty="0"/>
              <a:t>( + , - , * , / 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The </a:t>
            </a:r>
            <a:r>
              <a:rPr lang="en-US" altLang="ko-KR" b="1" dirty="0"/>
              <a:t>assignment</a:t>
            </a:r>
            <a:r>
              <a:rPr lang="en-US" altLang="ko-KR" dirty="0"/>
              <a:t> operator (=) assigns a value to a variable.</a:t>
            </a:r>
          </a:p>
          <a:p>
            <a:br>
              <a:rPr lang="en-US" altLang="ko-KR" dirty="0"/>
            </a:b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1561864" y="2366702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61864" y="2677787"/>
            <a:ext cx="9212974" cy="3586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5 to x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2 to y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7 to z (x + y)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-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*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/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"x: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"y: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"z: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"a: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"c: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8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/>
          </a:bodyPr>
          <a:lstStyle/>
          <a:p>
            <a:pPr algn="l"/>
            <a:r>
              <a:rPr lang="ko-KR" altLang="en-US" sz="1600" dirty="0"/>
              <a:t>메서드</a:t>
            </a:r>
            <a:r>
              <a:rPr lang="en-US" altLang="ko-KR" sz="1600" dirty="0"/>
              <a:t>,</a:t>
            </a:r>
            <a:r>
              <a:rPr lang="ko-KR" altLang="en-US" sz="1600" dirty="0"/>
              <a:t> 기능</a:t>
            </a:r>
            <a:r>
              <a:rPr lang="en-US" altLang="ko-KR" sz="1600" dirty="0"/>
              <a:t>,</a:t>
            </a:r>
            <a:r>
              <a:rPr lang="ko-KR" altLang="en-US" sz="1600" dirty="0"/>
              <a:t> 펑션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(function)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927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 JavaScript function is a block of code designed to perform a particular task.</a:t>
            </a:r>
          </a:p>
          <a:p>
            <a:r>
              <a:rPr lang="en-US" altLang="ko-KR" dirty="0"/>
              <a:t>A JavaScript function is executed when "something" invokes it (calls it).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74275" y="2169831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70505" y="2480917"/>
            <a:ext cx="9078014" cy="112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myFunction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	return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*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p1, p2 </a:t>
            </a:r>
            <a:r>
              <a:rPr lang="ko-KR" altLang="en-US" sz="1200" dirty="0">
                <a:solidFill>
                  <a:srgbClr val="6A9955"/>
                </a:solidFill>
                <a:latin typeface="Menlo" charset="0"/>
              </a:rPr>
              <a:t>곱연산의 결과를 반환한다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.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74275" y="4451522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70505" y="4762608"/>
            <a:ext cx="9078014" cy="112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myFunction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Function is called, return value will end up in x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58955" y="3924100"/>
            <a:ext cx="9274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 JavaScript </a:t>
            </a:r>
            <a:r>
              <a:rPr lang="en-US" altLang="ko-KR"/>
              <a:t>function Using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701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객체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(Object)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0" y="1262017"/>
            <a:ext cx="9059160" cy="26731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66420" y="3907694"/>
            <a:ext cx="9059160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66420" y="4218779"/>
            <a:ext cx="9059160" cy="2068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569CD6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name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"sonata"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ph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"500ph"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	start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"engine is starting"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	},</a:t>
            </a:r>
          </a:p>
          <a:p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	stop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"engine is 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stoped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	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1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배열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(Array)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39" y="1336287"/>
            <a:ext cx="1016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An array is a special variable, which can hold more than one value at a time.</a:t>
            </a:r>
          </a:p>
          <a:p>
            <a:r>
              <a:rPr lang="en-US" altLang="ko-KR" dirty="0"/>
              <a:t>If you have a list of items (a list of car names, for example), storing the cars in single variables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4572" y="2867414"/>
            <a:ext cx="9162855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14571" y="3178500"/>
            <a:ext cx="9162856" cy="2072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car3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[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163432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배열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(Array)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39" y="1336287"/>
            <a:ext cx="1016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JavaScript variables can be objects. Arrays are special kinds of objects.</a:t>
            </a:r>
          </a:p>
          <a:p>
            <a:r>
              <a:rPr lang="en-US" altLang="ko-KR" dirty="0"/>
              <a:t>Because of this, you can have variables of different types in the same Array.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4573" y="2169830"/>
            <a:ext cx="9162855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14572" y="2480916"/>
            <a:ext cx="9162856" cy="41084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i="1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[];</a:t>
            </a:r>
            <a:br>
              <a:rPr lang="mr-IN" altLang="ko-KR" sz="900" dirty="0"/>
            </a:br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>
                <a:solidFill>
                  <a:srgbClr val="D0D0FF"/>
                </a:solidFill>
              </a:rPr>
              <a:t>car01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{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sonata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ph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"500ph"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start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starting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stop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stoped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</a:t>
            </a:r>
            <a:br>
              <a:rPr lang="mr-IN" altLang="ko-KR" sz="900" dirty="0"/>
            </a:br>
            <a:r>
              <a:rPr lang="mr-IN" altLang="ko-KR" sz="900" dirty="0"/>
              <a:t>}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>
                <a:solidFill>
                  <a:srgbClr val="D0D0FF"/>
                </a:solidFill>
              </a:rPr>
              <a:t>car02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{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"BMW"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ph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"600ph"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start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starting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stop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stoped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</a:t>
            </a:r>
            <a:br>
              <a:rPr lang="mr-IN" altLang="ko-KR" sz="900" dirty="0"/>
            </a:br>
            <a:r>
              <a:rPr lang="mr-IN" altLang="ko-KR" sz="900" dirty="0"/>
              <a:t>}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0</a:t>
            </a:r>
            <a:r>
              <a:rPr lang="mr-IN" altLang="ko-KR" sz="900" dirty="0"/>
              <a:t>]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i="1" dirty="0">
                <a:solidFill>
                  <a:srgbClr val="D0D0FF"/>
                </a:solidFill>
              </a:rPr>
              <a:t>car01</a:t>
            </a:r>
            <a:r>
              <a:rPr lang="mr-IN" altLang="ko-KR" sz="900" dirty="0"/>
              <a:t>;</a:t>
            </a: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1</a:t>
            </a:r>
            <a:r>
              <a:rPr lang="mr-IN" altLang="ko-KR" sz="900" dirty="0"/>
              <a:t>]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i="1" dirty="0">
                <a:solidFill>
                  <a:srgbClr val="D0D0FF"/>
                </a:solidFill>
              </a:rPr>
              <a:t>car02</a:t>
            </a:r>
            <a:r>
              <a:rPr lang="mr-IN" altLang="ko-KR" sz="900" dirty="0"/>
              <a:t>;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1</a:t>
            </a:r>
            <a:r>
              <a:rPr lang="mr-IN" altLang="ko-KR" sz="900" dirty="0"/>
              <a:t>].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endParaRPr lang="en-US" altLang="ko-KR" sz="9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0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(for-loop)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2467" y="1581384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Loops are handy, if you want to run the same code over and over again, each time with a different value.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88635" y="2970015"/>
            <a:ext cx="4414730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888635" y="3281100"/>
            <a:ext cx="4414731" cy="1856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1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3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8576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6C8A3A-B013-4E4B-B541-0668C10F3A92}"/>
              </a:ext>
            </a:extLst>
          </p:cNvPr>
          <p:cNvSpPr/>
          <p:nvPr/>
        </p:nvSpPr>
        <p:spPr>
          <a:xfrm>
            <a:off x="589837" y="758143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60FD4-6767-C347-9FE0-1CAAF957AB52}"/>
              </a:ext>
            </a:extLst>
          </p:cNvPr>
          <p:cNvSpPr/>
          <p:nvPr/>
        </p:nvSpPr>
        <p:spPr>
          <a:xfrm>
            <a:off x="8178892" y="758143"/>
            <a:ext cx="3462716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5F26E-0D2A-9E41-9A7D-E10ADB2C3330}"/>
              </a:ext>
            </a:extLst>
          </p:cNvPr>
          <p:cNvSpPr/>
          <p:nvPr/>
        </p:nvSpPr>
        <p:spPr>
          <a:xfrm>
            <a:off x="3839654" y="758143"/>
            <a:ext cx="4199771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BD3455-B101-8244-BF72-2897F3668E85}"/>
              </a:ext>
            </a:extLst>
          </p:cNvPr>
          <p:cNvSpPr/>
          <p:nvPr/>
        </p:nvSpPr>
        <p:spPr>
          <a:xfrm>
            <a:off x="3971270" y="3729948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017B44-9D3B-AC4B-99AF-81AB82D5228D}"/>
              </a:ext>
            </a:extLst>
          </p:cNvPr>
          <p:cNvSpPr/>
          <p:nvPr/>
        </p:nvSpPr>
        <p:spPr>
          <a:xfrm>
            <a:off x="3979121" y="1845725"/>
            <a:ext cx="3936538" cy="7204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ExpressJS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E4D451-E84E-2040-A461-E0F402FCDDC9}"/>
              </a:ext>
            </a:extLst>
          </p:cNvPr>
          <p:cNvSpPr/>
          <p:nvPr/>
        </p:nvSpPr>
        <p:spPr>
          <a:xfrm>
            <a:off x="751012" y="1845725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539E-B95A-4543-9DD3-86418ACA1E43}"/>
              </a:ext>
            </a:extLst>
          </p:cNvPr>
          <p:cNvSpPr/>
          <p:nvPr/>
        </p:nvSpPr>
        <p:spPr>
          <a:xfrm>
            <a:off x="8287885" y="1845725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Responsive Web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Bootrstrap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9C1C7-E2A6-4C46-A2C9-BDE478206BE3}"/>
              </a:ext>
            </a:extLst>
          </p:cNvPr>
          <p:cNvSpPr/>
          <p:nvPr/>
        </p:nvSpPr>
        <p:spPr>
          <a:xfrm>
            <a:off x="8287885" y="2767051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텍스트 상자 14">
            <a:extLst>
              <a:ext uri="{FF2B5EF4-FFF2-40B4-BE49-F238E27FC236}">
                <a16:creationId xmlns:a16="http://schemas.microsoft.com/office/drawing/2014/main" id="{D955BDB4-DC28-524F-B948-478F36AD012A}"/>
              </a:ext>
            </a:extLst>
          </p:cNvPr>
          <p:cNvSpPr txBox="1"/>
          <p:nvPr/>
        </p:nvSpPr>
        <p:spPr>
          <a:xfrm>
            <a:off x="9258626" y="127550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Front-End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3" name="텍스트 상자 15">
            <a:extLst>
              <a:ext uri="{FF2B5EF4-FFF2-40B4-BE49-F238E27FC236}">
                <a16:creationId xmlns:a16="http://schemas.microsoft.com/office/drawing/2014/main" id="{4C37824A-C9C1-DD4D-9232-F2B7D12ECA33}"/>
              </a:ext>
            </a:extLst>
          </p:cNvPr>
          <p:cNvSpPr txBox="1"/>
          <p:nvPr/>
        </p:nvSpPr>
        <p:spPr>
          <a:xfrm>
            <a:off x="5264093" y="1191282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Server Side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4" name="텍스트 상자 16">
            <a:extLst>
              <a:ext uri="{FF2B5EF4-FFF2-40B4-BE49-F238E27FC236}">
                <a16:creationId xmlns:a16="http://schemas.microsoft.com/office/drawing/2014/main" id="{D7144241-544A-1249-AB2C-EE22DD826959}"/>
              </a:ext>
            </a:extLst>
          </p:cNvPr>
          <p:cNvSpPr txBox="1"/>
          <p:nvPr/>
        </p:nvSpPr>
        <p:spPr>
          <a:xfrm>
            <a:off x="1663591" y="11912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154C4-67B5-EB4E-95F9-6D293D3B2A72}"/>
              </a:ext>
            </a:extLst>
          </p:cNvPr>
          <p:cNvSpPr/>
          <p:nvPr/>
        </p:nvSpPr>
        <p:spPr>
          <a:xfrm>
            <a:off x="3971270" y="2767051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299D6-BBD0-8748-BBEB-8B044C2AB9E3}"/>
              </a:ext>
            </a:extLst>
          </p:cNvPr>
          <p:cNvSpPr txBox="1"/>
          <p:nvPr/>
        </p:nvSpPr>
        <p:spPr>
          <a:xfrm>
            <a:off x="1375457" y="51068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CF0D9-44DD-3142-ABC3-40E0DA711B0D}"/>
              </a:ext>
            </a:extLst>
          </p:cNvPr>
          <p:cNvSpPr txBox="1"/>
          <p:nvPr/>
        </p:nvSpPr>
        <p:spPr>
          <a:xfrm>
            <a:off x="4347431" y="509935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클라이언트 요청에 따른 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27F33-6143-154D-A208-C5AAA1AA7A9C}"/>
              </a:ext>
            </a:extLst>
          </p:cNvPr>
          <p:cNvSpPr txBox="1"/>
          <p:nvPr/>
        </p:nvSpPr>
        <p:spPr>
          <a:xfrm>
            <a:off x="9272890" y="50993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11182C-6E81-F446-A970-F97875C89C60}"/>
              </a:ext>
            </a:extLst>
          </p:cNvPr>
          <p:cNvSpPr/>
          <p:nvPr/>
        </p:nvSpPr>
        <p:spPr>
          <a:xfrm>
            <a:off x="589837" y="5733015"/>
            <a:ext cx="11051771" cy="767836"/>
          </a:xfrm>
          <a:prstGeom prst="rect">
            <a:avLst/>
          </a:prstGeom>
          <a:solidFill>
            <a:schemeClr val="accent1">
              <a:lumMod val="20000"/>
              <a:lumOff val="80000"/>
              <a:alpha val="262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코드 형상관리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(Git)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텍스트 상자 5">
            <a:extLst>
              <a:ext uri="{FF2B5EF4-FFF2-40B4-BE49-F238E27FC236}">
                <a16:creationId xmlns:a16="http://schemas.microsoft.com/office/drawing/2014/main" id="{65A1BF90-B945-3D46-9351-502DE834F76A}"/>
              </a:ext>
            </a:extLst>
          </p:cNvPr>
          <p:cNvSpPr txBox="1"/>
          <p:nvPr/>
        </p:nvSpPr>
        <p:spPr>
          <a:xfrm>
            <a:off x="396244" y="19875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 환경에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274927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(for-loop)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Loops are handy, if you want to run the same code over and over again, each time with a different value.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05302" y="2215870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5302" y="2526954"/>
            <a:ext cx="9212974" cy="3883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JavaScript Loops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[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"Ford"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"Fiat"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"Audi"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length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++)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getElementById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innerHTML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7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(while)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while loop loops through a block of code as long as a specified condition is true.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89513" y="3819817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3" y="4130902"/>
            <a:ext cx="9212974" cy="2075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while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"The number is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++;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13" y="2293703"/>
            <a:ext cx="9212972" cy="12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조건문</a:t>
            </a:r>
            <a:r>
              <a:rPr lang="en-US" altLang="ko-KR" sz="1600" dirty="0"/>
              <a:t>(if-else)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4492" y="2260486"/>
            <a:ext cx="106430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Segoe UI" charset="0"/>
              </a:rPr>
              <a:t>Conditional Statements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Very often when you write code, you want to perform different actions for different decisions.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You can use conditional statements in your code to do this.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In JavaScript we have the following conditional statements:</a:t>
            </a:r>
          </a:p>
          <a:p>
            <a:endParaRPr lang="en-US" altLang="ko-KR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 if 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to specify a block of code to be executed, if a specified condition is true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a block of code to be executed, if the same condition is false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else if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a new condition to test, if the first condition is false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switch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many alternative blocks of code to be executed</a:t>
            </a:r>
          </a:p>
          <a:p>
            <a:br>
              <a:rPr lang="en-US" altLang="ko-KR" dirty="0">
                <a:solidFill>
                  <a:srgbClr val="000000"/>
                </a:solidFill>
                <a:latin typeface="Verdana" charset="0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2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조건문</a:t>
            </a:r>
            <a:r>
              <a:rPr lang="en-US" altLang="ko-KR" sz="1600" dirty="0"/>
              <a:t>(if-else)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92" y="1616154"/>
            <a:ext cx="9119016" cy="12318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89513" y="3819817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3" y="4130902"/>
            <a:ext cx="9212974" cy="2075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hour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18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greeting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"Good day"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3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비동기 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/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 동기 프로그래밍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25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7" name="타원 6"/>
          <p:cNvSpPr/>
          <p:nvPr/>
        </p:nvSpPr>
        <p:spPr>
          <a:xfrm>
            <a:off x="930936" y="2358564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995263" y="2398154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196736" y="2358561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833687" y="5325128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동기적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: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일의 순서가 중요할때 하나하나 처리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833686" y="5734050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비동기적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: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동시에 일을 지시하고 끝날때까지 대기</a:t>
            </a:r>
          </a:p>
        </p:txBody>
      </p:sp>
      <p:sp>
        <p:nvSpPr>
          <p:cNvPr id="12" name="타원 11"/>
          <p:cNvSpPr/>
          <p:nvPr/>
        </p:nvSpPr>
        <p:spPr>
          <a:xfrm>
            <a:off x="5063836" y="2358562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13" name="타원 12"/>
          <p:cNvSpPr/>
          <p:nvPr/>
        </p:nvSpPr>
        <p:spPr>
          <a:xfrm>
            <a:off x="7123917" y="2358562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930936" y="169300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사람이 일을 </a:t>
            </a:r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할때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2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67B626C-AD1D-0F45-BE4A-D69314A0A08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707892" y="2408546"/>
            <a:ext cx="5965302" cy="1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054735" y="223495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58D16A-55AF-E747-8263-B0EB431699EB}"/>
              </a:ext>
            </a:extLst>
          </p:cNvPr>
          <p:cNvSpPr/>
          <p:nvPr/>
        </p:nvSpPr>
        <p:spPr>
          <a:xfrm>
            <a:off x="257461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DBA11D-096A-1E4E-B031-A96EFAB1AC65}"/>
              </a:ext>
            </a:extLst>
          </p:cNvPr>
          <p:cNvSpPr/>
          <p:nvPr/>
        </p:nvSpPr>
        <p:spPr>
          <a:xfrm>
            <a:off x="4349259" y="184190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3F7785-2A4C-9541-B97B-62EDAF66A269}"/>
              </a:ext>
            </a:extLst>
          </p:cNvPr>
          <p:cNvSpPr/>
          <p:nvPr/>
        </p:nvSpPr>
        <p:spPr>
          <a:xfrm>
            <a:off x="967319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68DAC0-58DD-4C46-B0D2-75846531364D}"/>
              </a:ext>
            </a:extLst>
          </p:cNvPr>
          <p:cNvSpPr/>
          <p:nvPr/>
        </p:nvSpPr>
        <p:spPr>
          <a:xfrm>
            <a:off x="612390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21D241-337C-D448-B992-40B823FD18EC}"/>
              </a:ext>
            </a:extLst>
          </p:cNvPr>
          <p:cNvSpPr/>
          <p:nvPr/>
        </p:nvSpPr>
        <p:spPr>
          <a:xfrm>
            <a:off x="7898549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6E659B5-8130-764E-B709-DE4D1BA960C6}"/>
              </a:ext>
            </a:extLst>
          </p:cNvPr>
          <p:cNvSpPr/>
          <p:nvPr/>
        </p:nvSpPr>
        <p:spPr>
          <a:xfrm>
            <a:off x="257461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E12D8B-45FE-584E-B6C2-DF643C51EE3A}"/>
              </a:ext>
            </a:extLst>
          </p:cNvPr>
          <p:cNvSpPr/>
          <p:nvPr/>
        </p:nvSpPr>
        <p:spPr>
          <a:xfrm>
            <a:off x="4349259" y="5217249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52AC31-C857-7B42-BEFB-F91153C5C30B}"/>
              </a:ext>
            </a:extLst>
          </p:cNvPr>
          <p:cNvSpPr/>
          <p:nvPr/>
        </p:nvSpPr>
        <p:spPr>
          <a:xfrm>
            <a:off x="967319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9F615AB-761F-D94F-AF6B-453688A9DDAD}"/>
              </a:ext>
            </a:extLst>
          </p:cNvPr>
          <p:cNvSpPr/>
          <p:nvPr/>
        </p:nvSpPr>
        <p:spPr>
          <a:xfrm>
            <a:off x="612390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A3CF86A-0FD2-C943-951A-13414D5CCF80}"/>
              </a:ext>
            </a:extLst>
          </p:cNvPr>
          <p:cNvSpPr/>
          <p:nvPr/>
        </p:nvSpPr>
        <p:spPr>
          <a:xfrm>
            <a:off x="7898549" y="5217249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ACC39-19E4-7E48-B7EB-269929DF5E55}"/>
              </a:ext>
            </a:extLst>
          </p:cNvPr>
          <p:cNvSpPr txBox="1"/>
          <p:nvPr/>
        </p:nvSpPr>
        <p:spPr>
          <a:xfrm>
            <a:off x="5482537" y="5340923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/>
              <a:t>하고난</a:t>
            </a:r>
            <a:r>
              <a:rPr kumimoji="1" lang="ko-KR" altLang="en-US" sz="1200" dirty="0"/>
              <a:t> 다음에 알려줘</a:t>
            </a:r>
            <a:r>
              <a:rPr kumimoji="1" lang="en-US" altLang="ko-KR" sz="1200" dirty="0"/>
              <a:t>…</a:t>
            </a:r>
            <a:endParaRPr kumimoji="1" lang="ko-KR" altLang="en-US" sz="12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2720004-9E31-174E-81CB-21AC6C4996C9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>
            <a:off x="3707892" y="4650610"/>
            <a:ext cx="2416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C667206-A348-2747-9D7F-4BC1AD0A01CE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3541927" y="5051284"/>
            <a:ext cx="973297" cy="33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0390830-100B-1347-A12D-B9900F737C33}"/>
              </a:ext>
            </a:extLst>
          </p:cNvPr>
          <p:cNvCxnSpPr>
            <a:cxnSpLocks/>
            <a:stCxn id="32" idx="7"/>
            <a:endCxn id="34" idx="3"/>
          </p:cNvCxnSpPr>
          <p:nvPr/>
        </p:nvCxnSpPr>
        <p:spPr>
          <a:xfrm flipV="1">
            <a:off x="5316572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8889501-3B9D-D742-9EF4-2066839A2471}"/>
              </a:ext>
            </a:extLst>
          </p:cNvPr>
          <p:cNvCxnSpPr>
            <a:cxnSpLocks/>
          </p:cNvCxnSpPr>
          <p:nvPr/>
        </p:nvCxnSpPr>
        <p:spPr>
          <a:xfrm>
            <a:off x="7257182" y="4650610"/>
            <a:ext cx="2723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D960966-CD6D-4F40-85B1-114041A67179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7091217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3D65A32-029D-544C-9930-525FF4EC2420}"/>
              </a:ext>
            </a:extLst>
          </p:cNvPr>
          <p:cNvCxnSpPr>
            <a:cxnSpLocks/>
            <a:stCxn id="35" idx="7"/>
            <a:endCxn id="33" idx="3"/>
          </p:cNvCxnSpPr>
          <p:nvPr/>
        </p:nvCxnSpPr>
        <p:spPr>
          <a:xfrm flipV="1">
            <a:off x="8865862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텍스트 상자 17">
            <a:extLst>
              <a:ext uri="{FF2B5EF4-FFF2-40B4-BE49-F238E27FC236}">
                <a16:creationId xmlns:a16="http://schemas.microsoft.com/office/drawing/2014/main" id="{00D6EC5E-1830-F241-9C58-8CB324D327B5}"/>
              </a:ext>
            </a:extLst>
          </p:cNvPr>
          <p:cNvSpPr txBox="1"/>
          <p:nvPr/>
        </p:nvSpPr>
        <p:spPr>
          <a:xfrm>
            <a:off x="943664" y="446594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Daum" charset="-127"/>
                <a:ea typeface="Daum" charset="-127"/>
                <a:cs typeface="Daum" charset="-127"/>
              </a:rPr>
              <a:t>비동기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51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5072" y="2279950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2" y="2591035"/>
            <a:ext cx="5014653" cy="2298097"/>
          </a:xfrm>
          <a:prstGeom prst="rect">
            <a:avLst/>
          </a:prstGeom>
        </p:spPr>
      </p:pic>
      <p:sp>
        <p:nvSpPr>
          <p:cNvPr id="12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60350" y="2149622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50" y="2460707"/>
            <a:ext cx="5014653" cy="242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17EFD0-51A1-E74F-8F7D-BB5A59C4ED5C}"/>
              </a:ext>
            </a:extLst>
          </p:cNvPr>
          <p:cNvSpPr txBox="1"/>
          <p:nvPr/>
        </p:nvSpPr>
        <p:spPr>
          <a:xfrm>
            <a:off x="4005556" y="5200217"/>
            <a:ext cx="418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Fs.readFile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하드디스크에서 파일 읽음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시간이 </a:t>
            </a:r>
            <a:r>
              <a:rPr kumimoji="1" lang="ko-KR" altLang="en-US" dirty="0" err="1"/>
              <a:t>오래걸림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79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B0488BF8-A89E-FA47-A3C0-57C6462E3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45CDA95-1010-414B-87C7-391E2C3E9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675F12-773B-0C47-895B-DB9F6D2CAEF1}"/>
              </a:ext>
            </a:extLst>
          </p:cNvPr>
          <p:cNvSpPr/>
          <p:nvPr/>
        </p:nvSpPr>
        <p:spPr>
          <a:xfrm>
            <a:off x="463123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BF3EF5-9305-AF41-951D-2704D3C2AA5E}"/>
              </a:ext>
            </a:extLst>
          </p:cNvPr>
          <p:cNvSpPr/>
          <p:nvPr/>
        </p:nvSpPr>
        <p:spPr>
          <a:xfrm>
            <a:off x="3084403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BCD07-B83F-8343-B893-95AB6A270B7B}"/>
              </a:ext>
            </a:extLst>
          </p:cNvPr>
          <p:cNvSpPr txBox="1"/>
          <p:nvPr/>
        </p:nvSpPr>
        <p:spPr>
          <a:xfrm>
            <a:off x="1054243" y="1581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BAC8F-D9E3-BE43-B991-F265565524BD}"/>
              </a:ext>
            </a:extLst>
          </p:cNvPr>
          <p:cNvSpPr txBox="1"/>
          <p:nvPr/>
        </p:nvSpPr>
        <p:spPr>
          <a:xfrm>
            <a:off x="3560107" y="1581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F884A-09D9-1C43-AE3A-0F856376BE02}"/>
              </a:ext>
            </a:extLst>
          </p:cNvPr>
          <p:cNvSpPr/>
          <p:nvPr/>
        </p:nvSpPr>
        <p:spPr>
          <a:xfrm>
            <a:off x="744133" y="239751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85DB37-8F0B-7D42-B6E8-AE3852BCCF27}"/>
              </a:ext>
            </a:extLst>
          </p:cNvPr>
          <p:cNvSpPr/>
          <p:nvPr/>
        </p:nvSpPr>
        <p:spPr>
          <a:xfrm>
            <a:off x="3365413" y="2381006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8C237E-80CE-B544-8E63-A1B5ECDCE4A4}"/>
              </a:ext>
            </a:extLst>
          </p:cNvPr>
          <p:cNvSpPr/>
          <p:nvPr/>
        </p:nvSpPr>
        <p:spPr>
          <a:xfrm>
            <a:off x="3365413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687F8-5849-7749-A9BA-92E5408D98DD}"/>
              </a:ext>
            </a:extLst>
          </p:cNvPr>
          <p:cNvSpPr/>
          <p:nvPr/>
        </p:nvSpPr>
        <p:spPr>
          <a:xfrm>
            <a:off x="744133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E2FEFE-74E7-004D-AA79-4ACE6007F8E8}"/>
              </a:ext>
            </a:extLst>
          </p:cNvPr>
          <p:cNvCxnSpPr/>
          <p:nvPr/>
        </p:nvCxnSpPr>
        <p:spPr>
          <a:xfrm>
            <a:off x="1608241" y="2924292"/>
            <a:ext cx="0" cy="177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530527-026B-B44D-A8D7-41851587E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72349" y="259867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C3743E-0800-D448-9E24-D3AB1CC5D073}"/>
              </a:ext>
            </a:extLst>
          </p:cNvPr>
          <p:cNvCxnSpPr>
            <a:cxnSpLocks/>
          </p:cNvCxnSpPr>
          <p:nvPr/>
        </p:nvCxnSpPr>
        <p:spPr>
          <a:xfrm>
            <a:off x="4229942" y="2924292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6A6362-5FD7-5349-95A3-231ECBC40EAD}"/>
              </a:ext>
            </a:extLst>
          </p:cNvPr>
          <p:cNvCxnSpPr>
            <a:cxnSpLocks/>
          </p:cNvCxnSpPr>
          <p:nvPr/>
        </p:nvCxnSpPr>
        <p:spPr>
          <a:xfrm flipH="1">
            <a:off x="2472349" y="5139446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194E7C-9841-8A45-BF77-7439BE5B9E2B}"/>
              </a:ext>
            </a:extLst>
          </p:cNvPr>
          <p:cNvSpPr/>
          <p:nvPr/>
        </p:nvSpPr>
        <p:spPr>
          <a:xfrm>
            <a:off x="6520179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D71064-11A1-224A-B281-D1EF5AABB9A1}"/>
              </a:ext>
            </a:extLst>
          </p:cNvPr>
          <p:cNvSpPr/>
          <p:nvPr/>
        </p:nvSpPr>
        <p:spPr>
          <a:xfrm>
            <a:off x="9141459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C9668-CCB2-AB4C-A8C9-1B027678F987}"/>
              </a:ext>
            </a:extLst>
          </p:cNvPr>
          <p:cNvSpPr txBox="1"/>
          <p:nvPr/>
        </p:nvSpPr>
        <p:spPr>
          <a:xfrm>
            <a:off x="7111299" y="1581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C95E9E-BCF1-B041-9BD8-AC023C6C4A7C}"/>
              </a:ext>
            </a:extLst>
          </p:cNvPr>
          <p:cNvSpPr txBox="1"/>
          <p:nvPr/>
        </p:nvSpPr>
        <p:spPr>
          <a:xfrm>
            <a:off x="9617163" y="1581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A618A8-FB1B-7645-B58F-AF193F2DD067}"/>
              </a:ext>
            </a:extLst>
          </p:cNvPr>
          <p:cNvSpPr/>
          <p:nvPr/>
        </p:nvSpPr>
        <p:spPr>
          <a:xfrm>
            <a:off x="6801189" y="239751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278355-C9B7-D147-9474-C8976F183CF6}"/>
              </a:ext>
            </a:extLst>
          </p:cNvPr>
          <p:cNvSpPr/>
          <p:nvPr/>
        </p:nvSpPr>
        <p:spPr>
          <a:xfrm>
            <a:off x="9422469" y="2381006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1023C4-4267-0D48-89A2-644EB56C7F41}"/>
              </a:ext>
            </a:extLst>
          </p:cNvPr>
          <p:cNvSpPr/>
          <p:nvPr/>
        </p:nvSpPr>
        <p:spPr>
          <a:xfrm>
            <a:off x="9422469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C616B6-8016-4647-890A-20DF211CBFE8}"/>
              </a:ext>
            </a:extLst>
          </p:cNvPr>
          <p:cNvSpPr/>
          <p:nvPr/>
        </p:nvSpPr>
        <p:spPr>
          <a:xfrm>
            <a:off x="6801189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08BBC2F-CA9F-144C-B903-DC55F2A14FD5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8529405" y="259867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D6B229-49D8-0742-943E-F77CAD7798D2}"/>
              </a:ext>
            </a:extLst>
          </p:cNvPr>
          <p:cNvCxnSpPr>
            <a:cxnSpLocks/>
          </p:cNvCxnSpPr>
          <p:nvPr/>
        </p:nvCxnSpPr>
        <p:spPr>
          <a:xfrm>
            <a:off x="10286998" y="2924292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85A816-3879-0047-A808-12825BCC5EB5}"/>
              </a:ext>
            </a:extLst>
          </p:cNvPr>
          <p:cNvCxnSpPr>
            <a:cxnSpLocks/>
          </p:cNvCxnSpPr>
          <p:nvPr/>
        </p:nvCxnSpPr>
        <p:spPr>
          <a:xfrm flipH="1">
            <a:off x="8529405" y="5139446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17">
            <a:extLst>
              <a:ext uri="{FF2B5EF4-FFF2-40B4-BE49-F238E27FC236}">
                <a16:creationId xmlns:a16="http://schemas.microsoft.com/office/drawing/2014/main" id="{B881551D-6AEC-334E-9B4B-FCF3EC10E912}"/>
              </a:ext>
            </a:extLst>
          </p:cNvPr>
          <p:cNvSpPr txBox="1"/>
          <p:nvPr/>
        </p:nvSpPr>
        <p:spPr>
          <a:xfrm>
            <a:off x="8387474" y="614297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40" name="텍스트 상자 17">
            <a:extLst>
              <a:ext uri="{FF2B5EF4-FFF2-40B4-BE49-F238E27FC236}">
                <a16:creationId xmlns:a16="http://schemas.microsoft.com/office/drawing/2014/main" id="{D9BA886F-9DCB-3546-A1D7-F514735F611F}"/>
              </a:ext>
            </a:extLst>
          </p:cNvPr>
          <p:cNvSpPr txBox="1"/>
          <p:nvPr/>
        </p:nvSpPr>
        <p:spPr>
          <a:xfrm>
            <a:off x="2215002" y="614297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Daum" charset="-127"/>
                <a:ea typeface="Daum" charset="-127"/>
                <a:cs typeface="Daum" charset="-127"/>
              </a:rPr>
              <a:t>비동기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947D6-4B12-714B-BA17-EA707F7A0290}"/>
              </a:ext>
            </a:extLst>
          </p:cNvPr>
          <p:cNvSpPr txBox="1"/>
          <p:nvPr/>
        </p:nvSpPr>
        <p:spPr>
          <a:xfrm>
            <a:off x="1606502" y="3489583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읽어라 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너는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51C40-EA64-CC43-A556-A323883D0E0F}"/>
              </a:ext>
            </a:extLst>
          </p:cNvPr>
          <p:cNvSpPr txBox="1"/>
          <p:nvPr/>
        </p:nvSpPr>
        <p:spPr>
          <a:xfrm>
            <a:off x="6434030" y="358132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읽어올 때까지 기다리지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63540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비동기 함수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Callback Function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30" y="2060304"/>
            <a:ext cx="6872339" cy="38046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9830" y="1749219"/>
            <a:ext cx="6872339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95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787282"/>
            <a:ext cx="8858865" cy="3991357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01445" y="383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Slack </a:t>
            </a:r>
            <a:r>
              <a:rPr kumimoji="1" lang="ko-KR" altLang="en-US" dirty="0"/>
              <a:t>가입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3110214" y="1183693"/>
            <a:ext cx="5971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kisa-fintech-ad.slack.com</a:t>
            </a:r>
            <a:r>
              <a:rPr kumimoji="1" lang="en-US" altLang="ko-KR" dirty="0"/>
              <a:t>/messages/CFXSAR8PR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94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웹 어플리케이션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30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457DEF-359D-E748-A6A2-B37D9CF03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B56674-94CD-8741-8A0F-ED8623EAA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클라이언트와 서버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DF5B50-DCBB-504B-A4C2-5299888E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46" y="2339439"/>
            <a:ext cx="6869707" cy="2515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2E617-4DFC-4B45-9534-6E1EE125CA95}"/>
              </a:ext>
            </a:extLst>
          </p:cNvPr>
          <p:cNvSpPr txBox="1"/>
          <p:nvPr/>
        </p:nvSpPr>
        <p:spPr>
          <a:xfrm>
            <a:off x="7386452" y="519485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사용자가 원하는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요청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8CB42-2E3C-A54B-A0B6-BD4DDAB4BB5C}"/>
              </a:ext>
            </a:extLst>
          </p:cNvPr>
          <p:cNvSpPr txBox="1"/>
          <p:nvPr/>
        </p:nvSpPr>
        <p:spPr>
          <a:xfrm>
            <a:off x="3294484" y="519485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요청에 대한 응답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6942B5-DF16-A34B-862C-536238BD2602}"/>
              </a:ext>
            </a:extLst>
          </p:cNvPr>
          <p:cNvSpPr/>
          <p:nvPr/>
        </p:nvSpPr>
        <p:spPr>
          <a:xfrm>
            <a:off x="6899564" y="5136080"/>
            <a:ext cx="486888" cy="48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64E5BB-F57E-A843-BF42-DF5535EB331C}"/>
              </a:ext>
            </a:extLst>
          </p:cNvPr>
          <p:cNvSpPr/>
          <p:nvPr/>
        </p:nvSpPr>
        <p:spPr>
          <a:xfrm>
            <a:off x="2819471" y="5118865"/>
            <a:ext cx="486888" cy="48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03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란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b="1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Server-Side ?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4" y="1983548"/>
            <a:ext cx="7803931" cy="2170468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032244" y="4297583"/>
            <a:ext cx="6127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Http</a:t>
            </a:r>
            <a:r>
              <a:rPr kumimoji="1" lang="ko-KR" altLang="en-US" dirty="0"/>
              <a:t>로입력되는 </a:t>
            </a:r>
            <a:endParaRPr kumimoji="1" lang="en-US" altLang="ko-KR" dirty="0"/>
          </a:p>
          <a:p>
            <a:r>
              <a:rPr kumimoji="1" lang="ko-KR" altLang="en-US" sz="3200" dirty="0">
                <a:solidFill>
                  <a:srgbClr val="00B050"/>
                </a:solidFill>
              </a:rPr>
              <a:t>사용자의 요청 </a:t>
            </a:r>
            <a:r>
              <a:rPr kumimoji="1" lang="en-US" altLang="ko-KR" sz="3200" dirty="0">
                <a:solidFill>
                  <a:srgbClr val="00B050"/>
                </a:solidFill>
              </a:rPr>
              <a:t>(Request) </a:t>
            </a:r>
            <a:r>
              <a:rPr kumimoji="1" lang="ko-KR" altLang="en-US" dirty="0"/>
              <a:t>를 바탕으로 </a:t>
            </a:r>
            <a:endParaRPr kumimoji="1" lang="en-US" altLang="ko-KR" dirty="0"/>
          </a:p>
          <a:p>
            <a:r>
              <a:rPr kumimoji="1" lang="ko-KR" altLang="en-US" sz="3200" dirty="0"/>
              <a:t>응답 </a:t>
            </a:r>
            <a:r>
              <a:rPr kumimoji="1" lang="en-US" altLang="ko-KR" sz="3200" dirty="0"/>
              <a:t>(Response)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하는</a:t>
            </a:r>
            <a:r>
              <a:rPr kumimoji="1" lang="mr-IN" altLang="ko-KR" dirty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25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B255A6D-1FBB-7944-9474-3416F5257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BF050CD-C9CB-5148-B75B-BFD4FB539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웹의 작동방식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6FAC39-3E3E-D045-9968-3A05E339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33" y="1545594"/>
            <a:ext cx="6411933" cy="43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B255A6D-1FBB-7944-9474-3416F5257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BF050CD-C9CB-5148-B75B-BFD4FB539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웹의 작동방식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243C6-945F-DB4A-B205-D90F0EA5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0" y="2065380"/>
            <a:ext cx="8254739" cy="2654216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ED7E53F-D612-1E43-9AF3-471D7339D988}"/>
              </a:ext>
            </a:extLst>
          </p:cNvPr>
          <p:cNvSpPr/>
          <p:nvPr/>
        </p:nvSpPr>
        <p:spPr>
          <a:xfrm>
            <a:off x="2198917" y="5258219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브라우저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73D6C02-B763-3A46-BFA2-34DE811C115A}"/>
              </a:ext>
            </a:extLst>
          </p:cNvPr>
          <p:cNvSpPr/>
          <p:nvPr/>
        </p:nvSpPr>
        <p:spPr>
          <a:xfrm>
            <a:off x="4334495" y="5267008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ISP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2C74550-B119-E248-B1CF-B409409C612A}"/>
              </a:ext>
            </a:extLst>
          </p:cNvPr>
          <p:cNvSpPr/>
          <p:nvPr/>
        </p:nvSpPr>
        <p:spPr>
          <a:xfrm>
            <a:off x="6470073" y="5310886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DNS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EB6438E-3504-8B4F-84AE-8928CA1DD3CB}"/>
              </a:ext>
            </a:extLst>
          </p:cNvPr>
          <p:cNvSpPr/>
          <p:nvPr/>
        </p:nvSpPr>
        <p:spPr>
          <a:xfrm>
            <a:off x="8605651" y="5197299"/>
            <a:ext cx="1380212" cy="7496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Target Server</a:t>
            </a:r>
            <a:endParaRPr kumimoji="1"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749FE6-7F5D-0741-BCD3-FE2A005B44B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579129" y="5519476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95ED46-F7A0-6A48-9D5E-C4D7E8954CA7}"/>
              </a:ext>
            </a:extLst>
          </p:cNvPr>
          <p:cNvCxnSpPr/>
          <p:nvPr/>
        </p:nvCxnSpPr>
        <p:spPr>
          <a:xfrm>
            <a:off x="5718317" y="5510687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D9BBB3A-5BEE-0148-86EC-AEC886B7B02D}"/>
              </a:ext>
            </a:extLst>
          </p:cNvPr>
          <p:cNvCxnSpPr/>
          <p:nvPr/>
        </p:nvCxnSpPr>
        <p:spPr>
          <a:xfrm>
            <a:off x="7850285" y="5528265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CFB237A-7AF5-AD49-B046-9B6A06CA1AA5}"/>
              </a:ext>
            </a:extLst>
          </p:cNvPr>
          <p:cNvCxnSpPr>
            <a:cxnSpLocks/>
          </p:cNvCxnSpPr>
          <p:nvPr/>
        </p:nvCxnSpPr>
        <p:spPr>
          <a:xfrm flipH="1">
            <a:off x="7850285" y="5631518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C081693-4E21-5044-A125-03C669437F80}"/>
              </a:ext>
            </a:extLst>
          </p:cNvPr>
          <p:cNvCxnSpPr>
            <a:cxnSpLocks/>
          </p:cNvCxnSpPr>
          <p:nvPr/>
        </p:nvCxnSpPr>
        <p:spPr>
          <a:xfrm flipH="1">
            <a:off x="5714707" y="5584653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1889DB-1CFF-FE4D-B059-765C181BE08A}"/>
              </a:ext>
            </a:extLst>
          </p:cNvPr>
          <p:cNvCxnSpPr>
            <a:cxnSpLocks/>
          </p:cNvCxnSpPr>
          <p:nvPr/>
        </p:nvCxnSpPr>
        <p:spPr>
          <a:xfrm flipH="1">
            <a:off x="3579129" y="5597800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0D2A59-7F70-3445-929A-B2E5520EE33D}"/>
              </a:ext>
            </a:extLst>
          </p:cNvPr>
          <p:cNvSpPr txBox="1"/>
          <p:nvPr/>
        </p:nvSpPr>
        <p:spPr>
          <a:xfrm>
            <a:off x="5772834" y="49825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D101B-DDA3-F748-971F-E0C0C48475CB}"/>
              </a:ext>
            </a:extLst>
          </p:cNvPr>
          <p:cNvSpPr txBox="1"/>
          <p:nvPr/>
        </p:nvSpPr>
        <p:spPr>
          <a:xfrm>
            <a:off x="5772834" y="58475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985042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12909" y="2176461"/>
            <a:ext cx="2260555" cy="2298145"/>
            <a:chOff x="1798659" y="2576511"/>
            <a:chExt cx="2260555" cy="2298145"/>
          </a:xfrm>
        </p:grpSpPr>
        <p:sp>
          <p:nvSpPr>
            <p:cNvPr id="5" name="타원 4"/>
            <p:cNvSpPr/>
            <p:nvPr/>
          </p:nvSpPr>
          <p:spPr>
            <a:xfrm>
              <a:off x="2076450" y="2576511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HTML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1798659" y="4505324"/>
              <a:ext cx="22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전체적인 구조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27890" y="2176462"/>
            <a:ext cx="1704975" cy="2298145"/>
            <a:chOff x="5257800" y="2576512"/>
            <a:chExt cx="1704975" cy="2298145"/>
          </a:xfrm>
        </p:grpSpPr>
        <p:sp>
          <p:nvSpPr>
            <p:cNvPr id="8" name="타원 7"/>
            <p:cNvSpPr/>
            <p:nvPr/>
          </p:nvSpPr>
          <p:spPr>
            <a:xfrm>
              <a:off x="5257800" y="2576512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CSS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5336678" y="4505325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디자인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387290" y="2176462"/>
            <a:ext cx="1827744" cy="2298145"/>
            <a:chOff x="8673040" y="2576512"/>
            <a:chExt cx="1827744" cy="2298145"/>
          </a:xfrm>
        </p:grpSpPr>
        <p:sp>
          <p:nvSpPr>
            <p:cNvPr id="11" name="타원 10"/>
            <p:cNvSpPr/>
            <p:nvPr/>
          </p:nvSpPr>
          <p:spPr>
            <a:xfrm>
              <a:off x="8734425" y="2576512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JAVA</a:t>
              </a:r>
            </a:p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SCRIPT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8673040" y="4505325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기능 정의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" name="텍스트 상자 12"/>
          <p:cNvSpPr txBox="1"/>
          <p:nvPr/>
        </p:nvSpPr>
        <p:spPr>
          <a:xfrm flipH="1">
            <a:off x="5306768" y="4574619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배경화면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배경색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문자크기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 스타일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여백 등 디자인과 관련된 대부분의 내용</a:t>
            </a:r>
          </a:p>
        </p:txBody>
      </p:sp>
      <p:sp>
        <p:nvSpPr>
          <p:cNvPr id="14" name="텍스트 상자 13"/>
          <p:cNvSpPr txBox="1"/>
          <p:nvPr/>
        </p:nvSpPr>
        <p:spPr>
          <a:xfrm flipH="1">
            <a:off x="1857375" y="4574619"/>
            <a:ext cx="161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문서의 기본적인 형태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디자인 파일에 대한 선언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자바스크립트파일에 대한 선언</a:t>
            </a:r>
            <a:r>
              <a:rPr kumimoji="1" lang="mr-IN" altLang="ko-KR" sz="1100" dirty="0"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endParaRPr kumimoji="1" lang="ko-KR" altLang="en-US" sz="11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 flipH="1">
            <a:off x="8495346" y="4574619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값을 가져오기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이벤트를 만들기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팝업을 띄우기 등 기능과 관련된 역할</a:t>
            </a:r>
          </a:p>
        </p:txBody>
      </p:sp>
    </p:spTree>
    <p:extLst>
      <p:ext uri="{BB962C8B-B14F-4D97-AF65-F5344CB8AC3E}">
        <p14:creationId xmlns:p14="http://schemas.microsoft.com/office/powerpoint/2010/main" val="182446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Database management System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27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2355273" y="3772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94163" y="2351782"/>
            <a:ext cx="8603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데이터베이스 관리 시스템</a:t>
            </a:r>
            <a:endParaRPr lang="en-US" altLang="ko-KR" sz="3200" dirty="0"/>
          </a:p>
          <a:p>
            <a:pPr algn="ctr"/>
            <a:r>
              <a:rPr lang="en-US" altLang="ko-KR" sz="3200" dirty="0"/>
              <a:t>(database management system, DBMS)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6054" y="3778057"/>
            <a:ext cx="7439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다수의 사용자들이 데이터베이스 내의 데이터를 접근할 수 있도록 해주는 소프트웨어 도구의 집합이다</a:t>
            </a:r>
            <a:r>
              <a:rPr lang="en-US" altLang="ko-KR" dirty="0"/>
              <a:t>. DBMS</a:t>
            </a:r>
            <a:r>
              <a:rPr lang="ko-KR" altLang="en-US" dirty="0"/>
              <a:t>은 사용자 또는 다른 프로그램의 요구를 처리하고 적절히 응답하여 데이터를 사용할 수 있도록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143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848100" y="1614054"/>
            <a:ext cx="4495800" cy="4114800"/>
            <a:chOff x="556" y="0"/>
            <a:chExt cx="3736" cy="5079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1321" y="2691"/>
              <a:ext cx="1994" cy="2388"/>
              <a:chOff x="1321" y="2744"/>
              <a:chExt cx="1994" cy="2388"/>
            </a:xfrm>
          </p:grpSpPr>
          <p:sp>
            <p:nvSpPr>
              <p:cNvPr id="22" name="Oval 6"/>
              <p:cNvSpPr>
                <a:spLocks noChangeArrowheads="1"/>
              </p:cNvSpPr>
              <p:nvPr/>
            </p:nvSpPr>
            <p:spPr bwMode="auto">
              <a:xfrm>
                <a:off x="1325" y="4226"/>
                <a:ext cx="1986" cy="9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1325" y="3038"/>
                <a:ext cx="1986" cy="166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Oval 8"/>
              <p:cNvSpPr>
                <a:spLocks noChangeArrowheads="1"/>
              </p:cNvSpPr>
              <p:nvPr/>
            </p:nvSpPr>
            <p:spPr bwMode="auto">
              <a:xfrm>
                <a:off x="1325" y="2744"/>
                <a:ext cx="1986" cy="61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200"/>
                  <a:t>데이타베이스</a:t>
                </a:r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1321" y="3034"/>
                <a:ext cx="0" cy="16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315" y="3034"/>
                <a:ext cx="0" cy="16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556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 프로그램 </a:t>
              </a:r>
              <a:r>
                <a:rPr lang="en-US" altLang="ko-KR" sz="1200"/>
                <a:t>1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761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프로그램 </a:t>
              </a:r>
              <a:r>
                <a:rPr lang="en-US" altLang="ko-KR" sz="1200"/>
                <a:t>2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3353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프로그램 </a:t>
              </a:r>
              <a:r>
                <a:rPr lang="en-US" altLang="ko-KR" sz="1200"/>
                <a:t>n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632" y="1328"/>
              <a:ext cx="1111" cy="7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데이타베이스</a:t>
              </a:r>
            </a:p>
            <a:p>
              <a:pPr algn="ctr" latinLnBrk="0"/>
              <a:r>
                <a:rPr lang="ko-KR" altLang="en-US" sz="1200"/>
                <a:t>관리 시스템</a:t>
              </a:r>
            </a:p>
            <a:p>
              <a:pPr algn="ctr" latinLnBrk="0"/>
              <a:r>
                <a:rPr lang="en-US" altLang="ko-KR" sz="1200"/>
                <a:t>(DBMS)</a:t>
              </a: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026" y="489"/>
              <a:ext cx="946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246" y="489"/>
              <a:ext cx="0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2489" y="489"/>
              <a:ext cx="1377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737" y="0"/>
              <a:ext cx="406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latinLnBrk="0"/>
              <a:r>
                <a:rPr lang="en-US" altLang="ko-KR" sz="1200"/>
                <a:t>......</a:t>
              </a: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246" y="2088"/>
              <a:ext cx="0" cy="8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1403" y="3523"/>
              <a:ext cx="883" cy="75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1</a:t>
              </a: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161" y="3433"/>
              <a:ext cx="883" cy="4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2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1537" y="4148"/>
              <a:ext cx="794" cy="6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endParaRPr lang="en-US" altLang="ko-KR" sz="1200"/>
            </a:p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3</a:t>
              </a: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250" y="4193"/>
              <a:ext cx="839" cy="4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 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n</a:t>
              </a:r>
            </a:p>
          </p:txBody>
        </p:sp>
      </p:grpSp>
      <p:sp>
        <p:nvSpPr>
          <p:cNvPr id="2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9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ko-KR" altLang="en-US" dirty="0"/>
              <a:t>데이터베이스 시스템의 종류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01" y="1468073"/>
            <a:ext cx="6149398" cy="3921854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1867919" y="5735781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베이스 시스템의 종류는 다양</a:t>
            </a:r>
            <a:endParaRPr kumimoji="1" lang="en-US" altLang="ko-KR" dirty="0"/>
          </a:p>
          <a:p>
            <a:r>
              <a:rPr kumimoji="1" lang="ko-KR" altLang="en-US" dirty="0"/>
              <a:t>각각의 특성이 존재하나 데이터를 저장하고 관리하는 시스템이라는 목적은 같음</a:t>
            </a:r>
          </a:p>
        </p:txBody>
      </p:sp>
    </p:spTree>
    <p:extLst>
      <p:ext uri="{BB962C8B-B14F-4D97-AF65-F5344CB8AC3E}">
        <p14:creationId xmlns:p14="http://schemas.microsoft.com/office/powerpoint/2010/main" val="261666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A5BAEF4D-676A-544F-81CD-D87644FFA185}"/>
              </a:ext>
            </a:extLst>
          </p:cNvPr>
          <p:cNvSpPr txBox="1"/>
          <p:nvPr/>
        </p:nvSpPr>
        <p:spPr>
          <a:xfrm>
            <a:off x="501445" y="38345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66EA2-CC36-4B41-9EA3-8A963BFE8642}"/>
              </a:ext>
            </a:extLst>
          </p:cNvPr>
          <p:cNvSpPr txBox="1"/>
          <p:nvPr/>
        </p:nvSpPr>
        <p:spPr>
          <a:xfrm>
            <a:off x="4133570" y="2646039"/>
            <a:ext cx="392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2"/>
              </a:rPr>
              <a:t>https://www.mysql.com/downloads/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933FC0-3A27-354A-922E-16018E70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1045839"/>
            <a:ext cx="66929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769248-33B7-604D-94FA-9A2D0897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574" y="3574435"/>
            <a:ext cx="6098851" cy="26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73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DBMS SQL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DBMS</a:t>
            </a:r>
            <a:r>
              <a:rPr kumimoji="1" lang="ko-KR" altLang="en-US" dirty="0"/>
              <a:t>를 관리하는 언어 </a:t>
            </a:r>
            <a:r>
              <a:rPr kumimoji="1" lang="en-US" altLang="ko-KR" dirty="0"/>
              <a:t>SQL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84645" y="2593171"/>
            <a:ext cx="6622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>
                <a:solidFill>
                  <a:srgbClr val="222222"/>
                </a:solidFill>
                <a:latin typeface="Daum" charset="-127"/>
                <a:ea typeface="Daum" charset="-127"/>
                <a:cs typeface="Daum" charset="-127"/>
              </a:rPr>
              <a:t>Structured Query Language</a:t>
            </a:r>
            <a:endParaRPr lang="ko-KR" altLang="en-US" sz="36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53977" y="3674055"/>
            <a:ext cx="64840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관계형 데이터베이스 관리 시스템</a:t>
            </a:r>
            <a:r>
              <a:rPr lang="en-US" altLang="ko-KR" dirty="0"/>
              <a:t>(RDBMS)</a:t>
            </a:r>
            <a:r>
              <a:rPr lang="ko-KR" altLang="en-US" dirty="0"/>
              <a:t>의 데이터를 관리하기 위해 설계된 특수 목적의 프로그래밍 언어이다</a:t>
            </a:r>
            <a:r>
              <a:rPr lang="en-US" altLang="ko-KR" dirty="0"/>
              <a:t>. </a:t>
            </a:r>
            <a:r>
              <a:rPr lang="ko-KR" altLang="en-US" dirty="0"/>
              <a:t>관계형 데이터베이스 관리 시스템에서 자료의 검색과 관리</a:t>
            </a:r>
            <a:r>
              <a:rPr lang="en-US" altLang="ko-KR" dirty="0"/>
              <a:t>, </a:t>
            </a:r>
            <a:r>
              <a:rPr lang="ko-KR" altLang="en-US" dirty="0"/>
              <a:t>데이터베이스 스키마 생성과 수정</a:t>
            </a:r>
            <a:r>
              <a:rPr lang="en-US" altLang="ko-KR" dirty="0"/>
              <a:t>, </a:t>
            </a:r>
            <a:r>
              <a:rPr lang="ko-KR" altLang="en-US" dirty="0"/>
              <a:t>데이터베이스 객체 접근 조정 관리를 위해 고안되었다</a:t>
            </a:r>
            <a:r>
              <a:rPr lang="en-US" altLang="ko-KR" dirty="0"/>
              <a:t>. </a:t>
            </a:r>
            <a:r>
              <a:rPr lang="ko-KR" altLang="en-US" dirty="0"/>
              <a:t>많은 수의 데이터베이스 관련 프로그램들이 </a:t>
            </a:r>
            <a:r>
              <a:rPr lang="en-US" altLang="ko-KR" dirty="0"/>
              <a:t>SQL</a:t>
            </a:r>
            <a:r>
              <a:rPr lang="ko-KR" altLang="en-US" dirty="0"/>
              <a:t>을 표준으로 채택하고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8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61885" y="2871019"/>
            <a:ext cx="4109884" cy="1032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34982" y="2871019"/>
            <a:ext cx="4109884" cy="1032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WorkBench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1765046" y="4050889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www.mysql.com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6579396" y="4050889"/>
            <a:ext cx="502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dev.mysql.com</a:t>
            </a:r>
            <a:r>
              <a:rPr kumimoji="1" lang="en-US" altLang="ko-KR" dirty="0"/>
              <a:t>/downloads/workbench/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835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SQL Query Example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SQL </a:t>
            </a:r>
            <a:r>
              <a:rPr kumimoji="1" lang="ko-KR" altLang="en-US" dirty="0"/>
              <a:t>쿼리 예제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786" y="1685672"/>
            <a:ext cx="5658427" cy="38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5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기본 서버 만들기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787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HTTP</a:t>
            </a:r>
            <a:r>
              <a:rPr kumimoji="1" lang="ko-KR" altLang="en-US" dirty="0"/>
              <a:t>클래스를 사용한 서버 구성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/>
              <a:t>Server with Basic Http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89513" y="2643528"/>
            <a:ext cx="9212974" cy="2374504"/>
            <a:chOff x="1489513" y="3692877"/>
            <a:chExt cx="9212974" cy="2374504"/>
          </a:xfrm>
        </p:grpSpPr>
        <p:sp>
          <p:nvSpPr>
            <p:cNvPr id="7" name="직사각형 6"/>
            <p:cNvSpPr/>
            <p:nvPr/>
          </p:nvSpPr>
          <p:spPr>
            <a:xfrm>
              <a:off x="1489513" y="4003962"/>
              <a:ext cx="9212974" cy="20634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rgbClr val="569CD6"/>
                  </a:solidFill>
                  <a:latin typeface="Menlo" charset="0"/>
                </a:rPr>
                <a:t>var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http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= </a:t>
              </a:r>
              <a:r>
                <a:rPr lang="en-US" altLang="ko-KR" sz="1200" dirty="0">
                  <a:solidFill>
                    <a:srgbClr val="DCDCAA"/>
                  </a:solidFill>
                  <a:latin typeface="Menlo" charset="0"/>
                </a:rPr>
                <a:t>require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"http"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</a:p>
            <a:p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  <a:p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http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createServer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569CD6"/>
                  </a:solidFill>
                  <a:latin typeface="Menlo" charset="0"/>
                </a:rPr>
                <a:t>function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(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req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,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 {</a:t>
              </a:r>
            </a:p>
            <a:p>
              <a:r>
                <a:rPr lang="en-US" altLang="ko-KR" sz="1200" dirty="0">
                  <a:solidFill>
                    <a:srgbClr val="569CD6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569CD6"/>
                  </a:solidFill>
                  <a:latin typeface="Menlo" charset="0"/>
                </a:rPr>
                <a:t>var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body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= 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"hello Server"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;</a:t>
              </a:r>
            </a:p>
            <a:p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setHeader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'Content-Type'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, 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'text/plain; charset=utf-8'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</a:p>
            <a:p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end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</a:t>
              </a:r>
              <a:r>
                <a:rPr lang="ko-KR" altLang="en-US" sz="1200" dirty="0">
                  <a:solidFill>
                    <a:srgbClr val="CE9178"/>
                  </a:solidFill>
                  <a:latin typeface="Menlo" charset="0"/>
                </a:rPr>
                <a:t>안녕하세요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</a:t>
              </a:r>
            </a:p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}).</a:t>
              </a:r>
              <a:r>
                <a:rPr lang="en-US" altLang="ko-KR" sz="1200" dirty="0">
                  <a:solidFill>
                    <a:srgbClr val="DCDCAA"/>
                  </a:solidFill>
                  <a:latin typeface="Menlo" charset="0"/>
                </a:rPr>
                <a:t>listen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B5CEA8"/>
                  </a:solidFill>
                  <a:latin typeface="Menlo" charset="0"/>
                </a:rPr>
                <a:t>3000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  <a:endParaRPr lang="en-US" altLang="ko-KR" sz="1200" b="0" dirty="0">
                <a:solidFill>
                  <a:srgbClr val="D4D4D4"/>
                </a:solidFill>
                <a:effectLst/>
                <a:latin typeface="Menlo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89515" y="3692877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Code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509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HTTP</a:t>
            </a:r>
            <a:r>
              <a:rPr kumimoji="1" lang="ko-KR" altLang="en-US" dirty="0"/>
              <a:t>클래스를 사용한 서버 구성 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ko-KR" altLang="en-US" dirty="0"/>
              <a:t>너무 복잡</a:t>
            </a:r>
            <a:r>
              <a:rPr kumimoji="1" lang="mr-IN" altLang="ko-KR" dirty="0"/>
              <a:t>……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7" y="1712191"/>
            <a:ext cx="5135995" cy="20831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7" y="3951337"/>
            <a:ext cx="5135995" cy="2633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21" y="1687126"/>
            <a:ext cx="5296264" cy="3456037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660248" y="5749636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기능은 간단하나 </a:t>
            </a:r>
            <a:r>
              <a:rPr kumimoji="1" lang="ko-KR" altLang="en-US" dirty="0">
                <a:solidFill>
                  <a:srgbClr val="FF0000"/>
                </a:solidFill>
                <a:latin typeface="Nanum Myeongjo" charset="-127"/>
                <a:ea typeface="Nanum Myeongjo" charset="-127"/>
                <a:cs typeface="Nanum Myeongjo" charset="-127"/>
              </a:rPr>
              <a:t>지나치게</a:t>
            </a:r>
            <a:r>
              <a:rPr kumimoji="1"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파편화되는 코드들</a:t>
            </a:r>
            <a:r>
              <a:rPr kumimoji="1" lang="mr-IN" altLang="ko-KR" dirty="0">
                <a:latin typeface="Nanum Myeongjo" charset="-127"/>
                <a:ea typeface="Nanum Myeongjo" charset="-127"/>
                <a:cs typeface="Nanum Myeongjo" charset="-127"/>
              </a:rPr>
              <a:t>…</a:t>
            </a:r>
            <a:endParaRPr kumimoji="1" lang="ko-KR" altLang="en-US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491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638883"/>
            <a:ext cx="9156700" cy="711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2" y="2350083"/>
            <a:ext cx="7536873" cy="331077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4455166" y="578727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모듈 공유 관리를 위한 플랫폼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ko-KR" altLang="en-US" sz="1400" dirty="0"/>
              <a:t>필요한 대부분의 기능들이 존재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814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6DFEFAD8-8CB5-A84B-B3A3-BF52E4DB4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F24D4F6-8B4D-AC4C-9F00-EEA5CC33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CA82C7-570F-724A-BBB7-72B0A0432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6" b="56944"/>
          <a:stretch/>
        </p:blipFill>
        <p:spPr>
          <a:xfrm>
            <a:off x="5577442" y="1530879"/>
            <a:ext cx="5988972" cy="11194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D0DCDF-AE61-C045-8507-91751C3D316C}"/>
              </a:ext>
            </a:extLst>
          </p:cNvPr>
          <p:cNvGrpSpPr/>
          <p:nvPr/>
        </p:nvGrpSpPr>
        <p:grpSpPr>
          <a:xfrm>
            <a:off x="2723401" y="5444895"/>
            <a:ext cx="7396111" cy="743694"/>
            <a:chOff x="1489512" y="1860556"/>
            <a:chExt cx="9212974" cy="8645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35AFD-3EFF-F445-A724-1A71DC90A061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CEBAA6-D6D3-8C43-B9F1-5541742B9187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02EC3D3-5561-EB40-A592-54721ACB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7" y="1512557"/>
            <a:ext cx="3846168" cy="31203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BF6A73-1E6A-414B-A406-4E6A7C01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442" y="3266995"/>
            <a:ext cx="2209800" cy="774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507577-D2B6-6A46-8060-44F64CA91216}"/>
              </a:ext>
            </a:extLst>
          </p:cNvPr>
          <p:cNvSpPr txBox="1"/>
          <p:nvPr/>
        </p:nvSpPr>
        <p:spPr>
          <a:xfrm>
            <a:off x="7981061" y="3327842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이후 생기는 파일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모듈 의존성을 포함하고 있음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4F554-8BC1-FA46-B16C-CFBD2B4B6DD5}"/>
              </a:ext>
            </a:extLst>
          </p:cNvPr>
          <p:cNvSpPr txBox="1"/>
          <p:nvPr/>
        </p:nvSpPr>
        <p:spPr>
          <a:xfrm>
            <a:off x="1468906" y="471587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프로젝트 설정 과정</a:t>
            </a:r>
          </a:p>
        </p:txBody>
      </p:sp>
    </p:spTree>
    <p:extLst>
      <p:ext uri="{BB962C8B-B14F-4D97-AF65-F5344CB8AC3E}">
        <p14:creationId xmlns:p14="http://schemas.microsoft.com/office/powerpoint/2010/main" val="3684306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A00C626-AE46-FE45-B229-576B5D6E2D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8E009B86-0A81-CC47-9DBB-CF045A0B8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B3C85D-8557-E04F-BF43-3E932880E285}"/>
              </a:ext>
            </a:extLst>
          </p:cNvPr>
          <p:cNvGrpSpPr/>
          <p:nvPr/>
        </p:nvGrpSpPr>
        <p:grpSpPr>
          <a:xfrm>
            <a:off x="2397944" y="5338016"/>
            <a:ext cx="7396111" cy="743694"/>
            <a:chOff x="1489512" y="1860556"/>
            <a:chExt cx="9212974" cy="8645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8E0640-8CD0-1647-AE9A-ABDFED638503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request --save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A988CE-D649-C145-AC67-D622DB95D16D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141BA63-0DB9-2647-B826-8C995235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33459"/>
            <a:ext cx="7772400" cy="77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3A8BDA-099D-9F43-B531-050F0BB7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284250"/>
            <a:ext cx="6286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3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A00C626-AE46-FE45-B229-576B5D6E2D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8E009B86-0A81-CC47-9DBB-CF045A0B8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B3C85D-8557-E04F-BF43-3E932880E285}"/>
              </a:ext>
            </a:extLst>
          </p:cNvPr>
          <p:cNvGrpSpPr/>
          <p:nvPr/>
        </p:nvGrpSpPr>
        <p:grpSpPr>
          <a:xfrm>
            <a:off x="2390173" y="1514162"/>
            <a:ext cx="7396111" cy="2084062"/>
            <a:chOff x="1489512" y="1860556"/>
            <a:chExt cx="9212974" cy="24226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8E0640-8CD0-1647-AE9A-ABDFED638503}"/>
                </a:ext>
              </a:extLst>
            </p:cNvPr>
            <p:cNvSpPr/>
            <p:nvPr/>
          </p:nvSpPr>
          <p:spPr>
            <a:xfrm>
              <a:off x="1489512" y="2171643"/>
              <a:ext cx="9212974" cy="21116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sz="1200" dirty="0" err="1">
                  <a:solidFill>
                    <a:srgbClr val="CC7833"/>
                  </a:solidFill>
                </a:rPr>
                <a:t>var</a:t>
              </a:r>
              <a:r>
                <a:rPr lang="en" altLang="ko-KR" sz="1200" dirty="0">
                  <a:solidFill>
                    <a:srgbClr val="CC7833"/>
                  </a:solidFill>
                </a:rPr>
                <a:t> </a:t>
              </a:r>
              <a:r>
                <a:rPr lang="en" altLang="ko-KR" sz="1200" dirty="0">
                  <a:solidFill>
                    <a:srgbClr val="FFC66D"/>
                  </a:solidFill>
                </a:rPr>
                <a:t>request </a:t>
              </a:r>
              <a:r>
                <a:rPr lang="en" altLang="ko-KR" sz="1200" dirty="0">
                  <a:solidFill>
                    <a:srgbClr val="CC7833"/>
                  </a:solidFill>
                </a:rPr>
                <a:t>= </a:t>
              </a:r>
              <a:r>
                <a:rPr lang="en" altLang="ko-KR" sz="1200" dirty="0"/>
                <a:t>require(</a:t>
              </a:r>
              <a:r>
                <a:rPr lang="en" altLang="ko-KR" sz="1200" dirty="0">
                  <a:solidFill>
                    <a:srgbClr val="A5C261"/>
                  </a:solidFill>
                </a:rPr>
                <a:t>'request'</a:t>
              </a:r>
              <a:r>
                <a:rPr lang="en" altLang="ko-KR" sz="1200" dirty="0"/>
                <a:t>);</a:t>
              </a:r>
              <a:br>
                <a:rPr lang="en" altLang="ko-KR" sz="1200" dirty="0"/>
              </a:br>
              <a:r>
                <a:rPr lang="en" altLang="ko-KR" sz="1200" dirty="0">
                  <a:solidFill>
                    <a:srgbClr val="FFC66D"/>
                  </a:solidFill>
                </a:rPr>
                <a:t>request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'http://</a:t>
              </a:r>
              <a:r>
                <a:rPr lang="en" altLang="ko-KR" sz="1200" dirty="0" err="1">
                  <a:solidFill>
                    <a:srgbClr val="A5C261"/>
                  </a:solidFill>
                </a:rPr>
                <a:t>www.naver.com</a:t>
              </a:r>
              <a:r>
                <a:rPr lang="en" altLang="ko-KR" sz="1200" dirty="0">
                  <a:solidFill>
                    <a:srgbClr val="A5C261"/>
                  </a:solidFill>
                </a:rPr>
                <a:t>'</a:t>
              </a:r>
              <a:r>
                <a:rPr lang="en" altLang="ko-KR" sz="1200" dirty="0"/>
                <a:t>, </a:t>
              </a:r>
              <a:r>
                <a:rPr lang="en" altLang="ko-KR" sz="1200" dirty="0">
                  <a:solidFill>
                    <a:srgbClr val="CC7833"/>
                  </a:solidFill>
                </a:rPr>
                <a:t>function </a:t>
              </a:r>
              <a:r>
                <a:rPr lang="en" altLang="ko-KR" sz="1200" dirty="0"/>
                <a:t>(error, response, body) {</a:t>
              </a:r>
              <a:br>
                <a:rPr lang="en" altLang="ko-KR" sz="1200" dirty="0"/>
              </a:br>
              <a:r>
                <a:rPr lang="en" altLang="ko-KR" sz="1200" dirty="0"/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'error:'</a:t>
              </a:r>
              <a:r>
                <a:rPr lang="en" altLang="ko-KR" sz="1200" dirty="0"/>
                <a:t>, error);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error if one occurred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i="1" dirty="0">
                  <a:solidFill>
                    <a:srgbClr val="BC9458"/>
                  </a:solidFill>
                </a:rPr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</a:t>
              </a:r>
              <a:r>
                <a:rPr lang="en" altLang="ko-KR" sz="1200" dirty="0" err="1">
                  <a:solidFill>
                    <a:srgbClr val="A5C261"/>
                  </a:solidFill>
                </a:rPr>
                <a:t>statusCode</a:t>
              </a:r>
              <a:r>
                <a:rPr lang="en" altLang="ko-KR" sz="1200" dirty="0">
                  <a:solidFill>
                    <a:srgbClr val="A5C261"/>
                  </a:solidFill>
                </a:rPr>
                <a:t>:'</a:t>
              </a:r>
              <a:r>
                <a:rPr lang="en" altLang="ko-KR" sz="1200" dirty="0"/>
                <a:t>, response </a:t>
              </a:r>
              <a:r>
                <a:rPr lang="en" altLang="ko-KR" sz="1200" dirty="0">
                  <a:solidFill>
                    <a:srgbClr val="CC7833"/>
                  </a:solidFill>
                </a:rPr>
                <a:t>&amp;&amp; </a:t>
              </a:r>
              <a:r>
                <a:rPr lang="en" altLang="ko-KR" sz="1200" dirty="0" err="1"/>
                <a:t>response.</a:t>
              </a:r>
              <a:r>
                <a:rPr lang="en" altLang="ko-KR" sz="1200" dirty="0" err="1">
                  <a:solidFill>
                    <a:srgbClr val="D0D0FF"/>
                  </a:solidFill>
                </a:rPr>
                <a:t>statusCode</a:t>
              </a:r>
              <a:r>
                <a:rPr lang="en" altLang="ko-KR" sz="1200" dirty="0"/>
                <a:t>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response status code if a response was received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i="1" dirty="0">
                  <a:solidFill>
                    <a:srgbClr val="BC9458"/>
                  </a:solidFill>
                </a:rPr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'body:'</a:t>
              </a:r>
              <a:r>
                <a:rPr lang="en" altLang="ko-KR" sz="1200" dirty="0"/>
                <a:t>, body);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HTML for the Google homepage.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dirty="0"/>
                <a:t>});</a:t>
              </a:r>
              <a:br>
                <a:rPr lang="en" altLang="ko-KR" sz="1200" dirty="0"/>
              </a:b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A988CE-D649-C145-AC67-D622DB95D16D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code</a:t>
              </a:r>
              <a:endParaRPr kumimoji="1"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198439-AF95-3843-ABB0-C190895088EA}"/>
              </a:ext>
            </a:extLst>
          </p:cNvPr>
          <p:cNvSpPr txBox="1"/>
          <p:nvPr/>
        </p:nvSpPr>
        <p:spPr>
          <a:xfrm>
            <a:off x="5035645" y="3624642"/>
            <a:ext cx="2120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hlinkClick r:id="rId2"/>
              </a:rPr>
              <a:t>https://naver.com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내용 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626E99-0B0C-3747-9E14-A9F51DC597B5}"/>
              </a:ext>
            </a:extLst>
          </p:cNvPr>
          <p:cNvSpPr/>
          <p:nvPr/>
        </p:nvSpPr>
        <p:spPr>
          <a:xfrm>
            <a:off x="2390172" y="3928059"/>
            <a:ext cx="7396111" cy="23600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200" dirty="0">
                <a:solidFill>
                  <a:srgbClr val="D0D0FF"/>
                </a:solidFill>
              </a:rPr>
              <a:t>…</a:t>
            </a:r>
          </a:p>
          <a:p>
            <a:r>
              <a:rPr lang="en" altLang="ko-KR" sz="1200" dirty="0">
                <a:solidFill>
                  <a:srgbClr val="D0D0FF"/>
                </a:solidFill>
              </a:rPr>
              <a:t>request</a:t>
            </a:r>
            <a:r>
              <a:rPr lang="en" altLang="ko-KR" sz="1200" dirty="0"/>
              <a:t>(</a:t>
            </a:r>
            <a:r>
              <a:rPr lang="en" altLang="ko-KR" sz="1200" dirty="0">
                <a:solidFill>
                  <a:srgbClr val="A5C261"/>
                </a:solidFill>
              </a:rPr>
              <a:t>'http://</a:t>
            </a:r>
            <a:r>
              <a:rPr lang="en" altLang="ko-KR" sz="1200" dirty="0" err="1">
                <a:solidFill>
                  <a:srgbClr val="A5C261"/>
                </a:solidFill>
              </a:rPr>
              <a:t>www.weather.go.kr</a:t>
            </a:r>
            <a:r>
              <a:rPr lang="en" altLang="ko-KR" sz="1200" dirty="0">
                <a:solidFill>
                  <a:srgbClr val="A5C261"/>
                </a:solidFill>
              </a:rPr>
              <a:t>/weather/forecast/mid-term-rss3.jsp?stnld=109'</a:t>
            </a:r>
            <a:r>
              <a:rPr lang="en" altLang="ko-KR" sz="1200" dirty="0"/>
              <a:t>, </a:t>
            </a:r>
            <a:r>
              <a:rPr lang="en" altLang="ko-KR" sz="1200" dirty="0">
                <a:solidFill>
                  <a:srgbClr val="CC7833"/>
                </a:solidFill>
              </a:rPr>
              <a:t>function </a:t>
            </a:r>
            <a:r>
              <a:rPr lang="en" altLang="ko-KR" sz="1200" dirty="0"/>
              <a:t>(error, response, body) {</a:t>
            </a:r>
            <a:br>
              <a:rPr lang="en" altLang="ko-KR" sz="1200" dirty="0"/>
            </a:br>
            <a:r>
              <a:rPr lang="en" altLang="ko-KR" sz="1200" dirty="0"/>
              <a:t>    </a:t>
            </a:r>
            <a:r>
              <a:rPr lang="en" altLang="ko-KR" sz="1200" dirty="0" err="1">
                <a:solidFill>
                  <a:srgbClr val="D0D0FF"/>
                </a:solidFill>
              </a:rPr>
              <a:t>parser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D0D0FF"/>
                </a:solidFill>
              </a:rPr>
              <a:t>parseString</a:t>
            </a:r>
            <a:r>
              <a:rPr lang="en" altLang="ko-KR" sz="1200" dirty="0"/>
              <a:t>(body, </a:t>
            </a:r>
            <a:r>
              <a:rPr lang="en" altLang="ko-KR" sz="1200" dirty="0">
                <a:solidFill>
                  <a:srgbClr val="CC7833"/>
                </a:solidFill>
              </a:rPr>
              <a:t>function </a:t>
            </a:r>
            <a:r>
              <a:rPr lang="en" altLang="ko-KR" sz="1200" dirty="0"/>
              <a:t>(err, </a:t>
            </a:r>
            <a:r>
              <a:rPr lang="en" altLang="ko-KR" sz="1200" dirty="0" err="1"/>
              <a:t>jsonData</a:t>
            </a:r>
            <a:r>
              <a:rPr lang="en" altLang="ko-KR" sz="1200" dirty="0"/>
              <a:t>) {</a:t>
            </a:r>
            <a:br>
              <a:rPr lang="en" altLang="ko-KR" sz="1200" dirty="0"/>
            </a:br>
            <a:r>
              <a:rPr lang="en" altLang="ko-KR" sz="1200" dirty="0"/>
              <a:t>        </a:t>
            </a:r>
            <a:r>
              <a:rPr lang="en" altLang="ko-KR" sz="1200" i="1" dirty="0" err="1">
                <a:solidFill>
                  <a:srgbClr val="D0D0FF"/>
                </a:solidFill>
              </a:rPr>
              <a:t>console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FFC66D"/>
                </a:solidFill>
              </a:rPr>
              <a:t>log</a:t>
            </a:r>
            <a:r>
              <a:rPr lang="en" altLang="ko-KR" sz="1200" dirty="0"/>
              <a:t>(body);</a:t>
            </a:r>
            <a:br>
              <a:rPr lang="en" altLang="ko-KR" sz="1200" dirty="0"/>
            </a:br>
            <a:r>
              <a:rPr lang="en" altLang="ko-KR" sz="1200" dirty="0"/>
              <a:t>        </a:t>
            </a:r>
            <a:r>
              <a:rPr lang="en" altLang="ko-KR" sz="1200" i="1" dirty="0" err="1">
                <a:solidFill>
                  <a:srgbClr val="D0D0FF"/>
                </a:solidFill>
              </a:rPr>
              <a:t>console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FFC66D"/>
                </a:solidFill>
              </a:rPr>
              <a:t>log</a:t>
            </a:r>
            <a:r>
              <a:rPr lang="en" altLang="ko-KR" sz="1200" dirty="0"/>
              <a:t>(</a:t>
            </a:r>
            <a:r>
              <a:rPr lang="en" altLang="ko-KR" sz="1200" dirty="0" err="1"/>
              <a:t>jsonData</a:t>
            </a:r>
            <a:r>
              <a:rPr lang="en" altLang="ko-KR" sz="1200" dirty="0"/>
              <a:t>);</a:t>
            </a:r>
            <a:br>
              <a:rPr lang="en" altLang="ko-KR" sz="1200" dirty="0"/>
            </a:br>
            <a:r>
              <a:rPr lang="en" altLang="ko-KR" sz="1200" dirty="0"/>
              <a:t>        callback(</a:t>
            </a:r>
            <a:r>
              <a:rPr lang="en" altLang="ko-KR" sz="1200" dirty="0" err="1"/>
              <a:t>jsonData.rss.</a:t>
            </a:r>
            <a:r>
              <a:rPr lang="en" altLang="ko-KR" sz="1200" dirty="0" err="1">
                <a:solidFill>
                  <a:srgbClr val="D0D0FF"/>
                </a:solidFill>
              </a:rPr>
              <a:t>channel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item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description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header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 err="1"/>
              <a:t>wf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]);</a:t>
            </a:r>
            <a:br>
              <a:rPr lang="en" altLang="ko-KR" sz="1200" dirty="0"/>
            </a:br>
            <a:r>
              <a:rPr lang="en" altLang="ko-KR" sz="1200" dirty="0"/>
              <a:t>    })</a:t>
            </a:r>
            <a:br>
              <a:rPr lang="en" altLang="ko-KR" sz="1200" dirty="0"/>
            </a:br>
            <a:r>
              <a:rPr lang="en" altLang="ko-KR" sz="1200" dirty="0"/>
              <a:t>});</a:t>
            </a:r>
            <a:br>
              <a:rPr lang="en" altLang="ko-KR" sz="1200" dirty="0"/>
            </a:br>
            <a:r>
              <a:rPr lang="en" altLang="ko-KR" sz="1200" dirty="0"/>
              <a:t>...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6D8E8-306F-CB4E-A989-BAFFA7408C04}"/>
              </a:ext>
            </a:extLst>
          </p:cNvPr>
          <p:cNvSpPr txBox="1"/>
          <p:nvPr/>
        </p:nvSpPr>
        <p:spPr>
          <a:xfrm>
            <a:off x="5360863" y="6314493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날씨정보 가져오기</a:t>
            </a:r>
          </a:p>
        </p:txBody>
      </p:sp>
    </p:spTree>
    <p:extLst>
      <p:ext uri="{BB962C8B-B14F-4D97-AF65-F5344CB8AC3E}">
        <p14:creationId xmlns:p14="http://schemas.microsoft.com/office/powerpoint/2010/main" val="273873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778198-2841-D94A-93EF-DA361DEE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32857"/>
            <a:ext cx="8915400" cy="4114800"/>
          </a:xfrm>
          <a:prstGeom prst="rect">
            <a:avLst/>
          </a:prstGeom>
        </p:spPr>
      </p:pic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20D0ECFD-F1A1-F340-B9EA-AF1F1B6426DF}"/>
              </a:ext>
            </a:extLst>
          </p:cNvPr>
          <p:cNvSpPr txBox="1"/>
          <p:nvPr/>
        </p:nvSpPr>
        <p:spPr>
          <a:xfrm>
            <a:off x="501445" y="383459"/>
            <a:ext cx="19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Work Bench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A4097-5902-C245-8EC3-F3285C2B96EA}"/>
              </a:ext>
            </a:extLst>
          </p:cNvPr>
          <p:cNvSpPr txBox="1"/>
          <p:nvPr/>
        </p:nvSpPr>
        <p:spPr>
          <a:xfrm>
            <a:off x="3624169" y="1008158"/>
            <a:ext cx="494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3"/>
              </a:rPr>
              <a:t>https://www.mysql.com/products/workbench/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99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7DF157C-676E-AE4F-9C48-9B2E6CFF6F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참고자료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의 다양한 활용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E7B04CF-9836-344A-8561-A123C063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ko-KR" altLang="en-US" dirty="0" err="1"/>
              <a:t>공공데이터</a:t>
            </a:r>
            <a:r>
              <a:rPr kumimoji="1" lang="ko-KR" altLang="en-US" dirty="0"/>
              <a:t> 포털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C91ED7-2C77-BA40-9906-C7204AB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1638883"/>
            <a:ext cx="8645236" cy="4154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C485C-785A-0F4D-930D-042104501407}"/>
              </a:ext>
            </a:extLst>
          </p:cNvPr>
          <p:cNvSpPr txBox="1"/>
          <p:nvPr/>
        </p:nvSpPr>
        <p:spPr>
          <a:xfrm>
            <a:off x="4781954" y="6066561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www.data.go.kr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258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2959"/>
            <a:ext cx="337404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프레임워크 </a:t>
            </a:r>
            <a:r>
              <a:rPr kumimoji="1" lang="en-US" altLang="ko-KR" dirty="0"/>
              <a:t>Express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/>
              <a:t>Express Framework 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04" y="1486483"/>
            <a:ext cx="7989791" cy="49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2959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프레임워크 </a:t>
            </a:r>
            <a:r>
              <a:rPr kumimoji="1" lang="en-US" altLang="ko-KR" dirty="0"/>
              <a:t>Express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/>
              <a:t>Express Framework ?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2" y="2171641"/>
            <a:ext cx="9212974" cy="3792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express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"express"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express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process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env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||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8080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use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express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static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__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dirname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'/public'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sayHello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request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query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"Hello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"!"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"Listening on port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89514" y="1860556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273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Front-End</a:t>
            </a:r>
          </a:p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Express + EJS + JQUERY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603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CA4083-C302-D949-9059-48010F894BC0}"/>
              </a:ext>
            </a:extLst>
          </p:cNvPr>
          <p:cNvSpPr/>
          <p:nvPr/>
        </p:nvSpPr>
        <p:spPr>
          <a:xfrm>
            <a:off x="1495261" y="2216256"/>
            <a:ext cx="4332101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671246-2B71-1043-B249-C7593D570D4F}"/>
              </a:ext>
            </a:extLst>
          </p:cNvPr>
          <p:cNvSpPr/>
          <p:nvPr/>
        </p:nvSpPr>
        <p:spPr>
          <a:xfrm>
            <a:off x="7485678" y="2216256"/>
            <a:ext cx="3462716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13C444-12A6-E54C-B0C0-7A85BED0A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0472"/>
            <a:ext cx="3655361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FRONT-END </a:t>
            </a:r>
            <a:r>
              <a:rPr kumimoji="1" lang="ko-KR" altLang="en-US" dirty="0" err="1"/>
              <a:t>요약실습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73B169-7E0B-694E-B05F-098273AF4DCF}"/>
              </a:ext>
            </a:extLst>
          </p:cNvPr>
          <p:cNvSpPr/>
          <p:nvPr/>
        </p:nvSpPr>
        <p:spPr>
          <a:xfrm>
            <a:off x="1646740" y="3679104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66BF02-81BA-4D4C-92AE-630D890F4EC0}"/>
              </a:ext>
            </a:extLst>
          </p:cNvPr>
          <p:cNvSpPr/>
          <p:nvPr/>
        </p:nvSpPr>
        <p:spPr>
          <a:xfrm>
            <a:off x="7637156" y="2776557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HTML FRONT-END 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F820F6-F7D6-5341-98A6-10002D9535B6}"/>
              </a:ext>
            </a:extLst>
          </p:cNvPr>
          <p:cNvSpPr/>
          <p:nvPr/>
        </p:nvSpPr>
        <p:spPr>
          <a:xfrm>
            <a:off x="7637156" y="3697883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E4658-6DF6-794C-8223-45A198DBF4DA}"/>
              </a:ext>
            </a:extLst>
          </p:cNvPr>
          <p:cNvSpPr/>
          <p:nvPr/>
        </p:nvSpPr>
        <p:spPr>
          <a:xfrm>
            <a:off x="1646740" y="2755776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E622360E-A74D-CD43-A238-AB782244910D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583278" y="3136775"/>
            <a:ext cx="2053878" cy="9213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6C1312-05F3-9F44-81BB-545E21E35DC2}"/>
              </a:ext>
            </a:extLst>
          </p:cNvPr>
          <p:cNvSpPr txBox="1"/>
          <p:nvPr/>
        </p:nvSpPr>
        <p:spPr>
          <a:xfrm>
            <a:off x="5873293" y="4160332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HTML </a:t>
            </a:r>
            <a:r>
              <a:rPr kumimoji="1" lang="ko-KR" altLang="en-US" sz="1400" dirty="0"/>
              <a:t>에서 </a:t>
            </a:r>
            <a:endParaRPr kumimoji="1" lang="en-US" altLang="ko-KR" sz="1400" dirty="0"/>
          </a:p>
          <a:p>
            <a:r>
              <a:rPr kumimoji="1" lang="ko-KR" altLang="en-US" sz="1400" dirty="0" err="1"/>
              <a:t>입력받은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사용자 데이터를 </a:t>
            </a:r>
            <a:endParaRPr kumimoji="1" lang="en-US" altLang="ko-KR" sz="1400" dirty="0"/>
          </a:p>
          <a:p>
            <a:r>
              <a:rPr kumimoji="1" lang="ko-KR" altLang="en-US" sz="1400" dirty="0"/>
              <a:t>서버에 전송</a:t>
            </a:r>
          </a:p>
        </p:txBody>
      </p:sp>
    </p:spTree>
    <p:extLst>
      <p:ext uri="{BB962C8B-B14F-4D97-AF65-F5344CB8AC3E}">
        <p14:creationId xmlns:p14="http://schemas.microsoft.com/office/powerpoint/2010/main" val="135895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CC2FF9-AE98-EF45-A105-009C2A83B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Front-end EJS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AB9B0D-D385-D748-98AE-6EB7575DA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EJS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Front-end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CCEB1-2001-ED45-9213-3669B82C4759}"/>
              </a:ext>
            </a:extLst>
          </p:cNvPr>
          <p:cNvSpPr txBox="1"/>
          <p:nvPr/>
        </p:nvSpPr>
        <p:spPr>
          <a:xfrm>
            <a:off x="1462359" y="1481328"/>
            <a:ext cx="926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" altLang="ko-KR" b="1" dirty="0"/>
              <a:t>EJS </a:t>
            </a:r>
            <a:r>
              <a:rPr lang="ko-KR" altLang="en-US" b="1" dirty="0"/>
              <a:t>템플릿 엔진</a:t>
            </a:r>
            <a:endParaRPr lang="en-US" altLang="ko-KR" b="1" dirty="0"/>
          </a:p>
          <a:p>
            <a:pPr fontAlgn="base"/>
            <a:r>
              <a:rPr lang="en-US" altLang="ko-KR" dirty="0"/>
              <a:t> : </a:t>
            </a:r>
            <a:r>
              <a:rPr lang="ko-KR" altLang="en-US" dirty="0"/>
              <a:t>템플릿을 읽어 엔진의 문법과 설정에 따라서 파일을 </a:t>
            </a:r>
            <a:r>
              <a:rPr lang="en-US" altLang="ko-KR" dirty="0"/>
              <a:t>HTML </a:t>
            </a:r>
            <a:r>
              <a:rPr lang="ko-KR" altLang="en-US" dirty="0"/>
              <a:t>형식으로 전환시키는 모듈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DF5E5C-3ADB-8249-BCF6-CEF6D6DFEE53}"/>
              </a:ext>
            </a:extLst>
          </p:cNvPr>
          <p:cNvSpPr/>
          <p:nvPr/>
        </p:nvSpPr>
        <p:spPr>
          <a:xfrm>
            <a:off x="1365377" y="3662173"/>
            <a:ext cx="4261786" cy="3196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ServerSide</a:t>
            </a:r>
            <a:r>
              <a:rPr kumimoji="1" lang="en-US" altLang="ko-KR" dirty="0"/>
              <a:t> Code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315BE5-FE6A-FA4F-AE0E-29B8740F1BB1}"/>
              </a:ext>
            </a:extLst>
          </p:cNvPr>
          <p:cNvSpPr/>
          <p:nvPr/>
        </p:nvSpPr>
        <p:spPr>
          <a:xfrm>
            <a:off x="1365377" y="3973258"/>
            <a:ext cx="4261787" cy="19114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" altLang="ko-KR" sz="1600" dirty="0" err="1">
                <a:solidFill>
                  <a:srgbClr val="D0D0FF"/>
                </a:solidFill>
              </a:rPr>
              <a:t>app</a:t>
            </a:r>
            <a:r>
              <a:rPr lang="en" altLang="ko-KR" sz="1600" dirty="0" err="1"/>
              <a:t>.</a:t>
            </a:r>
            <a:r>
              <a:rPr lang="en" altLang="ko-KR" sz="1600" dirty="0" err="1">
                <a:solidFill>
                  <a:srgbClr val="FFC66D"/>
                </a:solidFill>
              </a:rPr>
              <a:t>set</a:t>
            </a:r>
            <a:r>
              <a:rPr lang="en" altLang="ko-KR" sz="1600" dirty="0"/>
              <a:t>(</a:t>
            </a:r>
            <a:r>
              <a:rPr lang="en" altLang="ko-KR" sz="1600" dirty="0">
                <a:solidFill>
                  <a:srgbClr val="A5C261"/>
                </a:solidFill>
              </a:rPr>
              <a:t>'views'</a:t>
            </a:r>
            <a:r>
              <a:rPr lang="en" altLang="ko-KR" sz="1600" dirty="0"/>
              <a:t>, __</a:t>
            </a:r>
            <a:r>
              <a:rPr lang="en" altLang="ko-KR" sz="1600" dirty="0" err="1"/>
              <a:t>dirname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CC7833"/>
                </a:solidFill>
              </a:rPr>
              <a:t>+ </a:t>
            </a:r>
            <a:r>
              <a:rPr lang="en" altLang="ko-KR" sz="1600" dirty="0">
                <a:solidFill>
                  <a:srgbClr val="A5C261"/>
                </a:solidFill>
              </a:rPr>
              <a:t>'/views'</a:t>
            </a:r>
            <a:r>
              <a:rPr lang="en" altLang="ko-KR" sz="1600" dirty="0"/>
              <a:t>);</a:t>
            </a:r>
            <a:br>
              <a:rPr lang="en" altLang="ko-KR" sz="1600" dirty="0"/>
            </a:br>
            <a:r>
              <a:rPr lang="en" altLang="ko-KR" sz="1600" dirty="0" err="1">
                <a:solidFill>
                  <a:srgbClr val="D0D0FF"/>
                </a:solidFill>
              </a:rPr>
              <a:t>app</a:t>
            </a:r>
            <a:r>
              <a:rPr lang="en" altLang="ko-KR" sz="1600" dirty="0" err="1"/>
              <a:t>.</a:t>
            </a:r>
            <a:r>
              <a:rPr lang="en" altLang="ko-KR" sz="1600" dirty="0" err="1">
                <a:solidFill>
                  <a:srgbClr val="FFC66D"/>
                </a:solidFill>
              </a:rPr>
              <a:t>set</a:t>
            </a:r>
            <a:r>
              <a:rPr lang="en" altLang="ko-KR" sz="1600" dirty="0"/>
              <a:t>(</a:t>
            </a:r>
            <a:r>
              <a:rPr lang="en" altLang="ko-KR" sz="1600" dirty="0">
                <a:solidFill>
                  <a:srgbClr val="A5C261"/>
                </a:solidFill>
              </a:rPr>
              <a:t>'view engine'</a:t>
            </a:r>
            <a:r>
              <a:rPr lang="en" altLang="ko-KR" sz="1600" dirty="0"/>
              <a:t>, </a:t>
            </a:r>
            <a:r>
              <a:rPr lang="en" altLang="ko-KR" sz="1600" dirty="0">
                <a:solidFill>
                  <a:srgbClr val="A5C261"/>
                </a:solidFill>
              </a:rPr>
              <a:t>'</a:t>
            </a:r>
            <a:r>
              <a:rPr lang="en" altLang="ko-KR" sz="1600" dirty="0" err="1">
                <a:solidFill>
                  <a:srgbClr val="A5C261"/>
                </a:solidFill>
              </a:rPr>
              <a:t>ejs</a:t>
            </a:r>
            <a:r>
              <a:rPr lang="en" altLang="ko-KR" sz="1600" dirty="0">
                <a:solidFill>
                  <a:srgbClr val="A5C261"/>
                </a:solidFill>
              </a:rPr>
              <a:t>'</a:t>
            </a:r>
            <a:r>
              <a:rPr lang="en" altLang="ko-KR" sz="1600" dirty="0"/>
              <a:t>);</a:t>
            </a:r>
            <a:br>
              <a:rPr lang="en" altLang="ko-KR" sz="1600" dirty="0"/>
            </a:b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6551D-B1EA-E44A-9577-767D8DC0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75" y="3662172"/>
            <a:ext cx="2159000" cy="22225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0CEA64F-C44A-1E49-9479-4EC55E9791F7}"/>
              </a:ext>
            </a:extLst>
          </p:cNvPr>
          <p:cNvSpPr/>
          <p:nvPr/>
        </p:nvSpPr>
        <p:spPr>
          <a:xfrm>
            <a:off x="6370232" y="4804787"/>
            <a:ext cx="1605843" cy="248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1800B-D4E9-BE44-BF67-814880A08310}"/>
              </a:ext>
            </a:extLst>
          </p:cNvPr>
          <p:cNvSpPr txBox="1"/>
          <p:nvPr/>
        </p:nvSpPr>
        <p:spPr>
          <a:xfrm>
            <a:off x="1280263" y="6011092"/>
            <a:ext cx="441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렌더링할 </a:t>
            </a:r>
            <a:r>
              <a:rPr kumimoji="1" lang="en-US" altLang="ko-KR" sz="1200" dirty="0"/>
              <a:t>EJS </a:t>
            </a:r>
            <a:r>
              <a:rPr kumimoji="1" lang="ko-KR" altLang="en-US" sz="1200" dirty="0"/>
              <a:t>파일이 있는 폴더 설정 및 </a:t>
            </a:r>
            <a:r>
              <a:rPr kumimoji="1" lang="en-US" altLang="ko-KR" sz="1200" dirty="0"/>
              <a:t>EJS </a:t>
            </a:r>
            <a:r>
              <a:rPr kumimoji="1" lang="ko-KR" altLang="en-US" sz="1200" dirty="0"/>
              <a:t>템플릿 엔진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A0735F-8CB2-4441-9322-A9AAACC3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16" y="4138493"/>
            <a:ext cx="3175825" cy="662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18690-C00A-FE45-836F-70EBD7F6F1A6}"/>
              </a:ext>
            </a:extLst>
          </p:cNvPr>
          <p:cNvSpPr txBox="1"/>
          <p:nvPr/>
        </p:nvSpPr>
        <p:spPr>
          <a:xfrm>
            <a:off x="8565157" y="4928965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View </a:t>
            </a:r>
            <a:r>
              <a:rPr kumimoji="1" lang="ko-KR" altLang="en-US" sz="1200" dirty="0"/>
              <a:t>폴더 내에 있는 </a:t>
            </a:r>
            <a:r>
              <a:rPr kumimoji="1" lang="en-US" altLang="ko-KR" sz="1200" dirty="0" err="1"/>
              <a:t>ejs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파일을</a:t>
            </a:r>
            <a:endParaRPr kumimoji="1" lang="en-US" altLang="ko-KR" sz="1200" dirty="0"/>
          </a:p>
          <a:p>
            <a:r>
              <a:rPr kumimoji="1" lang="en-US" altLang="ko-KR" sz="1200" dirty="0"/>
              <a:t>Response </a:t>
            </a:r>
            <a:r>
              <a:rPr kumimoji="1" lang="ko-KR" altLang="en-US" sz="1200" dirty="0"/>
              <a:t>에 담하 전달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32621E-65B3-7147-AA70-53780EFE37EE}"/>
              </a:ext>
            </a:extLst>
          </p:cNvPr>
          <p:cNvGrpSpPr/>
          <p:nvPr/>
        </p:nvGrpSpPr>
        <p:grpSpPr>
          <a:xfrm>
            <a:off x="2397944" y="2379388"/>
            <a:ext cx="7396111" cy="743694"/>
            <a:chOff x="1489512" y="1860556"/>
            <a:chExt cx="9212974" cy="8645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DA360-E2BC-1C45-B506-7FFFBC0301B1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ejs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--save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64C33-2E42-4648-8331-E39E073B8BC4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616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609AA1-C8A2-D449-B166-A73CC2546DF0}"/>
              </a:ext>
            </a:extLst>
          </p:cNvPr>
          <p:cNvSpPr/>
          <p:nvPr/>
        </p:nvSpPr>
        <p:spPr>
          <a:xfrm>
            <a:off x="161982" y="392646"/>
            <a:ext cx="147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FRONT-END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EBDB4-610E-F544-9675-43BB5769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1" y="2352624"/>
            <a:ext cx="5114764" cy="2897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41EB78-D2F0-2743-AB71-8E1E8782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16" y="3104397"/>
            <a:ext cx="4641420" cy="2728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08880-9D17-0F4E-91D4-951951F98195}"/>
              </a:ext>
            </a:extLst>
          </p:cNvPr>
          <p:cNvSpPr txBox="1"/>
          <p:nvPr/>
        </p:nvSpPr>
        <p:spPr>
          <a:xfrm>
            <a:off x="569554" y="5541339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input 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입력받은</a:t>
            </a:r>
            <a:r>
              <a:rPr kumimoji="1" lang="ko-KR" altLang="en-US" dirty="0"/>
              <a:t> 사용자 데이터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B0D67E-4A13-2F48-9DB0-074AA8D8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1" y="1351169"/>
            <a:ext cx="7048500" cy="25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3DBC39-1FF1-F842-93CC-D2493CD06B40}"/>
              </a:ext>
            </a:extLst>
          </p:cNvPr>
          <p:cNvSpPr txBox="1"/>
          <p:nvPr/>
        </p:nvSpPr>
        <p:spPr>
          <a:xfrm>
            <a:off x="538558" y="1689269"/>
            <a:ext cx="626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 불러오기 </a:t>
            </a:r>
            <a:r>
              <a:rPr kumimoji="1" lang="en-US" altLang="ko-KR" dirty="0"/>
              <a:t>/ Local server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CDN </a:t>
            </a:r>
            <a:r>
              <a:rPr kumimoji="1" lang="ko-KR" altLang="en-US" dirty="0"/>
              <a:t>사용</a:t>
            </a:r>
            <a:endParaRPr kumimoji="1"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5F63FA-EC78-E84C-A63F-40940E869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915" y="2352624"/>
            <a:ext cx="4641420" cy="683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85E2A-A9F1-3A4F-8373-2027174E37D3}"/>
              </a:ext>
            </a:extLst>
          </p:cNvPr>
          <p:cNvSpPr txBox="1"/>
          <p:nvPr/>
        </p:nvSpPr>
        <p:spPr>
          <a:xfrm>
            <a:off x="6464953" y="5910671"/>
            <a:ext cx="5189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Id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요소에 있는 데이터 </a:t>
            </a:r>
            <a:r>
              <a:rPr kumimoji="1" lang="en-US" altLang="ko-KR" dirty="0"/>
              <a:t>get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Ajax post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해당 데이터를 전송</a:t>
            </a:r>
          </a:p>
        </p:txBody>
      </p:sp>
    </p:spTree>
    <p:extLst>
      <p:ext uri="{BB962C8B-B14F-4D97-AF65-F5344CB8AC3E}">
        <p14:creationId xmlns:p14="http://schemas.microsoft.com/office/powerpoint/2010/main" val="97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609AA1-C8A2-D449-B166-A73CC2546DF0}"/>
              </a:ext>
            </a:extLst>
          </p:cNvPr>
          <p:cNvSpPr/>
          <p:nvPr/>
        </p:nvSpPr>
        <p:spPr>
          <a:xfrm>
            <a:off x="161982" y="392646"/>
            <a:ext cx="136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Server-Side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942F8B-1521-AC4E-83D7-F28AAD3F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" y="1642821"/>
            <a:ext cx="6731715" cy="4159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50AD-4D01-0D4D-83CC-12C8C53AB1ED}"/>
              </a:ext>
            </a:extLst>
          </p:cNvPr>
          <p:cNvSpPr txBox="1"/>
          <p:nvPr/>
        </p:nvSpPr>
        <p:spPr>
          <a:xfrm>
            <a:off x="7697165" y="1759352"/>
            <a:ext cx="376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Jquery</a:t>
            </a:r>
            <a:r>
              <a:rPr kumimoji="1" lang="en-US" altLang="ko-KR" b="1" dirty="0"/>
              <a:t> Ajax</a:t>
            </a:r>
          </a:p>
          <a:p>
            <a:r>
              <a:rPr kumimoji="1" lang="en-US" altLang="ko-KR" dirty="0"/>
              <a:t> - </a:t>
            </a:r>
            <a:r>
              <a:rPr kumimoji="1" lang="en-US" altLang="ko-KR" dirty="0" err="1"/>
              <a:t>Jquery</a:t>
            </a:r>
            <a:r>
              <a:rPr kumimoji="1" lang="en-US" altLang="ko-KR" dirty="0"/>
              <a:t> ajax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서버에 </a:t>
            </a:r>
            <a:r>
              <a:rPr kumimoji="1" lang="en-US" altLang="ko-KR" dirty="0"/>
              <a:t>Post</a:t>
            </a:r>
          </a:p>
          <a:p>
            <a:r>
              <a:rPr kumimoji="1" lang="ko-KR" altLang="en-US" dirty="0"/>
              <a:t>방식으로 데이터를 전송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97BD3-71ED-A043-85E7-9DE73A5F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13" y="3001324"/>
            <a:ext cx="1524000" cy="1181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DEAF24-7570-F241-96D3-E6D2AEA59CFB}"/>
              </a:ext>
            </a:extLst>
          </p:cNvPr>
          <p:cNvSpPr/>
          <p:nvPr/>
        </p:nvSpPr>
        <p:spPr>
          <a:xfrm>
            <a:off x="7779013" y="4506615"/>
            <a:ext cx="3356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Req.body</a:t>
            </a:r>
            <a:r>
              <a:rPr kumimoji="1" lang="en-US" altLang="ko-KR" dirty="0"/>
              <a:t>.{ajax payload name}</a:t>
            </a:r>
          </a:p>
          <a:p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body data parse</a:t>
            </a:r>
          </a:p>
        </p:txBody>
      </p:sp>
    </p:spTree>
    <p:extLst>
      <p:ext uri="{BB962C8B-B14F-4D97-AF65-F5344CB8AC3E}">
        <p14:creationId xmlns:p14="http://schemas.microsoft.com/office/powerpoint/2010/main" val="3651565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CC2FF9-AE98-EF45-A105-009C2A83B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0472"/>
            <a:ext cx="3748351" cy="457517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sz="2800" dirty="0"/>
              <a:t>Front-end HTML JQUERY</a:t>
            </a:r>
            <a:endParaRPr kumimoji="1"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AB9B0D-D385-D748-98AE-6EB7575DA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학습 참고자료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6BF520-3009-8A44-A5DE-DF26D0AA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34" y="1534332"/>
            <a:ext cx="7822731" cy="416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E9B88-880F-E94A-9A53-D7465EC69522}"/>
              </a:ext>
            </a:extLst>
          </p:cNvPr>
          <p:cNvSpPr txBox="1"/>
          <p:nvPr/>
        </p:nvSpPr>
        <p:spPr>
          <a:xfrm>
            <a:off x="4515854" y="6021469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https://www.w3schools.com/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611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MYSQL Nodejs</a:t>
            </a:r>
          </a:p>
          <a:p>
            <a:pPr marL="0" indent="0" algn="ctr">
              <a:buNone/>
            </a:pPr>
            <a:r>
              <a:rPr lang="en-US" altLang="ko-KR" sz="2600" dirty="0" err="1">
                <a:latin typeface="Daum" charset="-127"/>
                <a:ea typeface="Daum" charset="-127"/>
                <a:cs typeface="Daum" charset="-127"/>
              </a:rPr>
              <a:t>Mysql</a:t>
            </a:r>
            <a:r>
              <a:rPr lang="en-US" altLang="ko-KR" sz="2600" dirty="0">
                <a:latin typeface="Daum" charset="-127"/>
                <a:ea typeface="Daum" charset="-127"/>
                <a:cs typeface="Daum" charset="-127"/>
              </a:rPr>
              <a:t> </a:t>
            </a:r>
            <a:r>
              <a:rPr lang="ko-KR" altLang="en-US" sz="2600" dirty="0">
                <a:latin typeface="Daum" charset="-127"/>
                <a:ea typeface="Daum" charset="-127"/>
                <a:cs typeface="Daum" charset="-127"/>
              </a:rPr>
              <a:t>연동</a:t>
            </a:r>
            <a:endParaRPr lang="en-US" altLang="ko-KR" sz="2600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98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D8C1141A-BE37-A245-B709-32D490FFC67C}"/>
              </a:ext>
            </a:extLst>
          </p:cNvPr>
          <p:cNvSpPr txBox="1"/>
          <p:nvPr/>
        </p:nvSpPr>
        <p:spPr>
          <a:xfrm>
            <a:off x="501445" y="38345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Nodejs </a:t>
            </a:r>
            <a:r>
              <a:rPr kumimoji="1" lang="ko-KR" altLang="en-US" dirty="0"/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8425F5-7972-F24A-A28D-7EF22BAAACF3}"/>
              </a:ext>
            </a:extLst>
          </p:cNvPr>
          <p:cNvSpPr/>
          <p:nvPr/>
        </p:nvSpPr>
        <p:spPr>
          <a:xfrm>
            <a:off x="4295795" y="930343"/>
            <a:ext cx="3600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https://nodejs.org/ko/download/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42ED3-919E-D346-8007-FD19FEA4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32" y="1895024"/>
            <a:ext cx="6479333" cy="4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5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3C4B57-08D6-1746-AFFE-045793612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 준비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6B3BAA-DD92-D44F-8C1C-733A06C0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module Install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ED30BA-8D0C-314E-AFBC-D53EDC865603}"/>
              </a:ext>
            </a:extLst>
          </p:cNvPr>
          <p:cNvSpPr/>
          <p:nvPr/>
        </p:nvSpPr>
        <p:spPr>
          <a:xfrm>
            <a:off x="6854339" y="2330395"/>
            <a:ext cx="4332101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19711E-3407-7648-9289-CC7B47BF3E2C}"/>
              </a:ext>
            </a:extLst>
          </p:cNvPr>
          <p:cNvSpPr/>
          <p:nvPr/>
        </p:nvSpPr>
        <p:spPr>
          <a:xfrm>
            <a:off x="7005818" y="3793243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4F68B4-A360-BB4B-862F-38A15343BE4E}"/>
              </a:ext>
            </a:extLst>
          </p:cNvPr>
          <p:cNvSpPr/>
          <p:nvPr/>
        </p:nvSpPr>
        <p:spPr>
          <a:xfrm>
            <a:off x="7005818" y="2869915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</a:t>
            </a:r>
          </a:p>
          <a:p>
            <a:pPr lvl="0" algn="ctr"/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(</a:t>
            </a:r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npm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7DD1D-6C72-9C46-986A-D655D09AC1E9}"/>
              </a:ext>
            </a:extLst>
          </p:cNvPr>
          <p:cNvSpPr/>
          <p:nvPr/>
        </p:nvSpPr>
        <p:spPr>
          <a:xfrm>
            <a:off x="1597427" y="1782333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FFD89-629D-CE44-9195-EBB2537A7773}"/>
              </a:ext>
            </a:extLst>
          </p:cNvPr>
          <p:cNvSpPr/>
          <p:nvPr/>
        </p:nvSpPr>
        <p:spPr>
          <a:xfrm>
            <a:off x="1758602" y="2869915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1C7FF918-9B0C-F646-ACE3-B66253A205EA}"/>
              </a:ext>
            </a:extLst>
          </p:cNvPr>
          <p:cNvSpPr txBox="1"/>
          <p:nvPr/>
        </p:nvSpPr>
        <p:spPr>
          <a:xfrm>
            <a:off x="2671181" y="221547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E3BB6F99-7738-7F47-8DDF-82DE1AF97AE4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404820" y="4174244"/>
            <a:ext cx="2600998" cy="27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154AA7-424A-2D46-8DBE-533773DF9DDB}"/>
              </a:ext>
            </a:extLst>
          </p:cNvPr>
          <p:cNvSpPr txBox="1"/>
          <p:nvPr/>
        </p:nvSpPr>
        <p:spPr>
          <a:xfrm>
            <a:off x="4764553" y="3589777"/>
            <a:ext cx="192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Mysql</a:t>
            </a:r>
            <a:r>
              <a:rPr kumimoji="1" lang="en-US" altLang="ko-KR" sz="1200" dirty="0"/>
              <a:t> connector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통해</a:t>
            </a:r>
            <a:endParaRPr kumimoji="1" lang="en-US" altLang="ko-KR" sz="1200" dirty="0"/>
          </a:p>
          <a:p>
            <a:r>
              <a:rPr kumimoji="1" lang="en-US" altLang="ko-KR" sz="1200" dirty="0"/>
              <a:t>SQL query </a:t>
            </a:r>
            <a:r>
              <a:rPr kumimoji="1" lang="ko-KR" altLang="en-US" sz="1200" dirty="0"/>
              <a:t>구문 전송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78552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1FE55820-1F21-0F46-951D-7084BBD97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 준비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6039AC7-051B-EC49-B42D-E131B13A1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module Install</a:t>
            </a:r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1BEBF7-F69B-0641-8EA4-F8EE2C8EAE50}"/>
              </a:ext>
            </a:extLst>
          </p:cNvPr>
          <p:cNvGrpSpPr/>
          <p:nvPr/>
        </p:nvGrpSpPr>
        <p:grpSpPr>
          <a:xfrm>
            <a:off x="2397944" y="5398596"/>
            <a:ext cx="7396111" cy="743694"/>
            <a:chOff x="1489512" y="1860556"/>
            <a:chExt cx="9212974" cy="86453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E910C7-754D-874B-B62E-04D0AA95E4FF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mysql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--save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E58077-A209-E04E-BB49-896CC8A97652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1399BB2-B52C-014E-AA64-C089BC4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763231"/>
            <a:ext cx="55245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50EF7-36A2-5B4D-9717-7A47D98B1DD4}"/>
              </a:ext>
            </a:extLst>
          </p:cNvPr>
          <p:cNvSpPr txBox="1"/>
          <p:nvPr/>
        </p:nvSpPr>
        <p:spPr>
          <a:xfrm>
            <a:off x="3951630" y="4324548"/>
            <a:ext cx="428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모듈 상세정보 및 </a:t>
            </a:r>
            <a:r>
              <a:rPr kumimoji="1" lang="ko-KR" altLang="en-US" dirty="0" err="1"/>
              <a:t>메뉴얼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www.npmjs.com</a:t>
            </a:r>
            <a:r>
              <a:rPr kumimoji="1" lang="en" altLang="ko-KR" dirty="0"/>
              <a:t>/package/</a:t>
            </a:r>
            <a:r>
              <a:rPr kumimoji="1" lang="en" altLang="ko-KR" dirty="0" err="1"/>
              <a:t>mysql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9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029501-B9FF-BF4E-9F79-80F1ECD96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B18B9B-88A2-D949-8678-FED8187D3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DBMS connection </a:t>
            </a:r>
            <a:r>
              <a:rPr kumimoji="1" lang="ko-KR" altLang="en-US" dirty="0" err="1"/>
              <a:t>쿼리전송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33F08-7FB7-AB45-8518-3BFE3443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7" y="1396337"/>
            <a:ext cx="4881398" cy="2249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2B645-75CB-6B41-B3DC-3F0657A895B4}"/>
              </a:ext>
            </a:extLst>
          </p:cNvPr>
          <p:cNvSpPr txBox="1"/>
          <p:nvPr/>
        </p:nvSpPr>
        <p:spPr>
          <a:xfrm>
            <a:off x="6724890" y="1782517"/>
            <a:ext cx="42979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Connection </a:t>
            </a:r>
            <a:r>
              <a:rPr kumimoji="1" lang="ko-KR" altLang="en-US" dirty="0"/>
              <a:t>수립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host : database end-point</a:t>
            </a:r>
          </a:p>
          <a:p>
            <a:r>
              <a:rPr kumimoji="1" lang="en-US" altLang="ko-KR" dirty="0"/>
              <a:t> - user : </a:t>
            </a:r>
            <a:r>
              <a:rPr kumimoji="1" lang="ko-KR" altLang="en-US" dirty="0"/>
              <a:t>접속할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password :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계정 비밀번호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database : </a:t>
            </a:r>
            <a:r>
              <a:rPr kumimoji="1" lang="ko-KR" altLang="en-US" dirty="0"/>
              <a:t>현재 사용할 데이터베이스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9DEE48-C421-2642-9CDE-B85D6907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49" y="4204373"/>
            <a:ext cx="7937500" cy="14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7CA7D-6887-4146-9CE6-1002041DD868}"/>
              </a:ext>
            </a:extLst>
          </p:cNvPr>
          <p:cNvSpPr txBox="1"/>
          <p:nvPr/>
        </p:nvSpPr>
        <p:spPr>
          <a:xfrm>
            <a:off x="4085481" y="5861927"/>
            <a:ext cx="402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Connection.connect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이후 </a:t>
            </a:r>
            <a:r>
              <a:rPr kumimoji="1" lang="en-US" altLang="ko-KR" dirty="0"/>
              <a:t>query </a:t>
            </a:r>
            <a:r>
              <a:rPr kumimoji="1" lang="ko-KR" altLang="en-US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621683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48141" y="3960332"/>
            <a:ext cx="309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일차 간편결제 서비스 구성</a:t>
            </a:r>
          </a:p>
        </p:txBody>
      </p:sp>
    </p:spTree>
    <p:extLst>
      <p:ext uri="{BB962C8B-B14F-4D97-AF65-F5344CB8AC3E}">
        <p14:creationId xmlns:p14="http://schemas.microsoft.com/office/powerpoint/2010/main" val="1925205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프로젝트 구조 설명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87" y="1956668"/>
            <a:ext cx="7993626" cy="37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0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프로젝트 구조 설명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027" y="1898080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2082" y="1898080"/>
            <a:ext cx="3462716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32844" y="1898080"/>
            <a:ext cx="4199771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4460" y="4869885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72311" y="2985662"/>
            <a:ext cx="3936538" cy="7204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ExpressJS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4202" y="2985662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81075" y="2985662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Responsive Web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Bootrstrap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81075" y="3906988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9351816" y="241544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Front-End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5357283" y="2331219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Server Side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756781" y="233121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4460" y="3906988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758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78" y="1767336"/>
            <a:ext cx="5670843" cy="3625143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4459173" y="5742038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 프로젝트 작성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폴더 설정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14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4459173" y="605206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 프로젝트 작성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폴더 설정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64" y="3068682"/>
            <a:ext cx="10538957" cy="2858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64" y="1651954"/>
            <a:ext cx="4525133" cy="2983384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297433" y="1955172"/>
            <a:ext cx="3095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Terminal </a:t>
            </a:r>
            <a:r>
              <a:rPr kumimoji="1" lang="ko-KR" altLang="en-US" dirty="0"/>
              <a:t>을 사용하여 </a:t>
            </a:r>
            <a:endParaRPr kumimoji="1" lang="en-US" altLang="ko-KR" dirty="0"/>
          </a:p>
          <a:p>
            <a:r>
              <a:rPr kumimoji="1" lang="en-US" altLang="ko-KR" dirty="0"/>
              <a:t>NPM </a:t>
            </a:r>
            <a:r>
              <a:rPr kumimoji="1" lang="ko-KR" altLang="en-US" dirty="0"/>
              <a:t>을 통해</a:t>
            </a:r>
            <a:endParaRPr kumimoji="1" lang="en-US" altLang="ko-KR" dirty="0"/>
          </a:p>
          <a:p>
            <a:r>
              <a:rPr kumimoji="1" lang="en-US" altLang="ko-KR" dirty="0"/>
              <a:t>EXPRESS </a:t>
            </a:r>
            <a:r>
              <a:rPr kumimoji="1" lang="ko-KR" altLang="en-US" dirty="0"/>
              <a:t>프레임워크를 설치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613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19026" b="56944"/>
          <a:stretch/>
        </p:blipFill>
        <p:spPr>
          <a:xfrm>
            <a:off x="1613258" y="1741111"/>
            <a:ext cx="5988972" cy="111949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3253351" y="5550970"/>
            <a:ext cx="56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NPM </a:t>
            </a:r>
            <a:r>
              <a:rPr kumimoji="1" lang="en-US" altLang="ko-KR" dirty="0" err="1"/>
              <a:t>Init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사용하기 위한 환경을 설정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설정이 완료 되면 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생성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397944" y="4595222"/>
            <a:ext cx="7396111" cy="743694"/>
            <a:chOff x="1489512" y="1860556"/>
            <a:chExt cx="9212974" cy="864536"/>
          </a:xfrm>
        </p:grpSpPr>
        <p:sp>
          <p:nvSpPr>
            <p:cNvPr id="13" name="직사각형 12"/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565" y="1218398"/>
            <a:ext cx="3846168" cy="3120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86" y="3041650"/>
            <a:ext cx="2209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07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96" y="1310345"/>
            <a:ext cx="4404322" cy="329768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397944" y="4707651"/>
            <a:ext cx="7396111" cy="743694"/>
            <a:chOff x="1489512" y="1860556"/>
            <a:chExt cx="9212974" cy="864536"/>
          </a:xfrm>
        </p:grpSpPr>
        <p:sp>
          <p:nvSpPr>
            <p:cNvPr id="16" name="직사각형 15"/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express --save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3253351" y="5550970"/>
            <a:ext cx="56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NPM</a:t>
            </a:r>
            <a:r>
              <a:rPr kumimoji="1" lang="ko-KR" altLang="en-US" dirty="0"/>
              <a:t>을 통한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모듈 설치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사용하는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모듈 설정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에 필요한 모듈들을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851" y="1310345"/>
            <a:ext cx="1297449" cy="3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04BBE2C9-F888-5E4F-805E-E0B72C024876}"/>
              </a:ext>
            </a:extLst>
          </p:cNvPr>
          <p:cNvSpPr txBox="1"/>
          <p:nvPr/>
        </p:nvSpPr>
        <p:spPr>
          <a:xfrm>
            <a:off x="501445" y="383459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Visual Studio Code </a:t>
            </a:r>
            <a:r>
              <a:rPr kumimoji="1" lang="ko-KR" altLang="en-US" dirty="0"/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BC8C1F-5A0A-B542-B87E-5B808EA07FF9}"/>
              </a:ext>
            </a:extLst>
          </p:cNvPr>
          <p:cNvSpPr/>
          <p:nvPr/>
        </p:nvSpPr>
        <p:spPr>
          <a:xfrm>
            <a:off x="4432724" y="986326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https://code.visualstudio.com/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95AD4-653B-3E4B-AAA4-C3EA7412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83" y="1602723"/>
            <a:ext cx="7847434" cy="46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07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885313"/>
            <a:ext cx="8597900" cy="30226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797050" y="5657083"/>
            <a:ext cx="5331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NPM </a:t>
            </a:r>
            <a:r>
              <a:rPr kumimoji="1" lang="en-US" altLang="ko-KR" dirty="0" err="1"/>
              <a:t>Init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사용하기 위한 환경을 설정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97050" y="4065452"/>
            <a:ext cx="8597900" cy="1187444"/>
            <a:chOff x="1489512" y="1860556"/>
            <a:chExt cx="9212974" cy="1187444"/>
          </a:xfrm>
        </p:grpSpPr>
        <p:sp>
          <p:nvSpPr>
            <p:cNvPr id="6" name="직사각형 5"/>
            <p:cNvSpPr/>
            <p:nvPr/>
          </p:nvSpPr>
          <p:spPr>
            <a:xfrm>
              <a:off x="1489512" y="2171641"/>
              <a:ext cx="9212974" cy="8763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26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782572"/>
            <a:ext cx="10299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81" y="1426464"/>
            <a:ext cx="6131038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9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99032" y="2039773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① 시뮬레이션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개발자가 미리 입력해 둔 테스트 데이터를 활용하여 오픈플랫폼 내에서 테스트하는 모드</a:t>
            </a:r>
            <a:br>
              <a:rPr lang="ko-KR" altLang="en-US" dirty="0">
                <a:solidFill>
                  <a:srgbClr val="666666"/>
                </a:solidFill>
                <a:latin typeface="Nanum Gothic" charset="0"/>
              </a:rPr>
            </a:b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마이페이지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-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테스트 데이터 관리 메뉴를 통하여 테스트 데이터를 입력하거나 수정할 수 있습니다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.)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032" y="3763063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② 참가기관연동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참가기관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은행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)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의 테스트 시스템과 연동되어 은행 테스트까지 수행하는 모드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99032" y="4963392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③ 비회원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샘플로 입력된 데이터를 사용한 간단한 테스트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자세한 설명은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"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비회원의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API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활용하기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"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단락을 참고하세요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.)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056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1" y="1766924"/>
            <a:ext cx="9077198" cy="44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7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82" y="1463040"/>
            <a:ext cx="655503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59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650"/>
            <a:ext cx="10693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21" y="1920240"/>
            <a:ext cx="8619957" cy="40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341172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78" y="1706958"/>
            <a:ext cx="8443146" cy="42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/>
              <a:t>실습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16150"/>
            <a:ext cx="10693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0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NODEJS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Basic </a:t>
            </a:r>
            <a:r>
              <a:rPr lang="mr-IN" altLang="ko-KR" dirty="0">
                <a:latin typeface="Daum" charset="-127"/>
                <a:ea typeface="Daum" charset="-127"/>
                <a:cs typeface="Daum" charset="-127"/>
              </a:rPr>
              <a:t>–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System </a:t>
            </a:r>
            <a:r>
              <a:rPr lang="en-US" altLang="ko-KR" dirty="0" err="1">
                <a:latin typeface="Daum" charset="-127"/>
                <a:ea typeface="Daum" charset="-127"/>
                <a:cs typeface="Daum" charset="-127"/>
              </a:rPr>
              <a:t>arichitecture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9685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/>
              <a:t>실습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06" y="1460766"/>
            <a:ext cx="6399187" cy="4726477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685998" y="636203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계좌 잔액 조회 간단 실습</a:t>
            </a:r>
          </a:p>
        </p:txBody>
      </p:sp>
    </p:spTree>
    <p:extLst>
      <p:ext uri="{BB962C8B-B14F-4D97-AF65-F5344CB8AC3E}">
        <p14:creationId xmlns:p14="http://schemas.microsoft.com/office/powerpoint/2010/main" val="160996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883169" y="396033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간편결제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68109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실제 서비스 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53" y="1562712"/>
            <a:ext cx="2817229" cy="49911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6604000" y="2782669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로그인 화면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사용자의 계정정보를 받아 서비스 인증</a:t>
            </a:r>
            <a:endParaRPr kumimoji="1" lang="en-US" altLang="ko-KR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959065" y="3429000"/>
            <a:ext cx="401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Oauth2.0 </a:t>
            </a:r>
            <a:r>
              <a:rPr kumimoji="1" lang="ko-KR" altLang="en-US" dirty="0"/>
              <a:t>을 통한 개인인증 실습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6348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72" y="1562712"/>
            <a:ext cx="2796592" cy="49530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6743700" y="3105834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회원 가입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신규 사용자 등록을 위한 데이터 입력</a:t>
            </a:r>
            <a:endParaRPr kumimoji="1" lang="en-US" altLang="ko-KR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7024225" y="3891865"/>
            <a:ext cx="4017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Oauth2.0 </a:t>
            </a:r>
            <a:r>
              <a:rPr kumimoji="1" lang="ko-KR" altLang="en-US" dirty="0"/>
              <a:t>을 통한 개인인증 실습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신규 고객 인증 과정 실습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1010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66" y="1562712"/>
            <a:ext cx="2688204" cy="4813912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743700" y="3105834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메인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잔액 조회 및 표시</a:t>
            </a:r>
            <a:endParaRPr kumimoji="1" lang="en-US" altLang="ko-KR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024225" y="3891865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API </a:t>
            </a:r>
            <a:r>
              <a:rPr kumimoji="1" lang="ko-KR" altLang="en-US" dirty="0"/>
              <a:t>를 통한 보유 계좌 잔액 조회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9174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" y="1562712"/>
            <a:ext cx="2865027" cy="50673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6769100" y="292803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QR </a:t>
            </a:r>
            <a:r>
              <a:rPr kumimoji="1" lang="ko-KR" altLang="en-US" dirty="0"/>
              <a:t>코드 결제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QR </a:t>
            </a:r>
            <a:r>
              <a:rPr kumimoji="1" lang="ko-KR" altLang="en-US" dirty="0"/>
              <a:t>코드 리딩을 통한 결제 정보 전송</a:t>
            </a:r>
            <a:endParaRPr kumimoji="1" lang="en-US" altLang="ko-KR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7049625" y="3714065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QR </a:t>
            </a:r>
            <a:r>
              <a:rPr kumimoji="1" lang="ko-KR" altLang="en-US" dirty="0"/>
              <a:t>코드 리더기 제작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를 통한 송금 기능 제작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6873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44" y="1562712"/>
            <a:ext cx="2771801" cy="49530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769100" y="2928034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재무 관리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사용자 지출 내역 분석 시각화</a:t>
            </a:r>
            <a:endParaRPr kumimoji="1" lang="en-US" altLang="ko-KR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049625" y="3714065"/>
            <a:ext cx="4222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API </a:t>
            </a:r>
            <a:r>
              <a:rPr kumimoji="1" lang="ko-KR" altLang="en-US" dirty="0"/>
              <a:t>를 통한 거래 내역 조회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거래내역 분석 바탕 데이터 시각화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717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란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b="1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600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가 뭡니까 대체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521BF-8B14-43F0-8DBE-9B8AFEA814F4}"/>
              </a:ext>
            </a:extLst>
          </p:cNvPr>
          <p:cNvSpPr/>
          <p:nvPr/>
        </p:nvSpPr>
        <p:spPr>
          <a:xfrm>
            <a:off x="1713052" y="2369616"/>
            <a:ext cx="1642991" cy="555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endParaRPr lang="ko-KR" altLang="en-US" sz="28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양쪽 중괄호 7">
            <a:extLst>
              <a:ext uri="{FF2B5EF4-FFF2-40B4-BE49-F238E27FC236}">
                <a16:creationId xmlns:a16="http://schemas.microsoft.com/office/drawing/2014/main" id="{815DDFB9-30D7-4EBC-97EF-6FBEAD2798C3}"/>
              </a:ext>
            </a:extLst>
          </p:cNvPr>
          <p:cNvSpPr/>
          <p:nvPr/>
        </p:nvSpPr>
        <p:spPr>
          <a:xfrm>
            <a:off x="3745149" y="2485362"/>
            <a:ext cx="2110902" cy="324091"/>
          </a:xfrm>
          <a:prstGeom prst="bracePair">
            <a:avLst>
              <a:gd name="adj" fmla="val 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NanumGothicOTF" charset="-127"/>
                <a:ea typeface="NanumGothicOTF" charset="-127"/>
                <a:cs typeface="NanumGothicOTF" charset="-127"/>
              </a:rPr>
              <a:t>노오드제이에스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57" y="2270946"/>
            <a:ext cx="1303507" cy="79851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13052" y="3069459"/>
            <a:ext cx="9492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rgbClr val="222222"/>
                </a:solidFill>
                <a:latin typeface="Arial" charset="0"/>
              </a:rPr>
              <a:t>Node.js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는 확장성 있는 네트워크 애플리케이션</a:t>
            </a:r>
            <a:r>
              <a:rPr lang="en-US" altLang="ko-KR" sz="1600" dirty="0">
                <a:solidFill>
                  <a:srgbClr val="222222"/>
                </a:solidFill>
                <a:latin typeface="Arial" charset="0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Arial" charset="0"/>
              </a:rPr>
              <a:t>특히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 서버 사이드</a:t>
            </a:r>
            <a:r>
              <a:rPr lang="en-US" altLang="ko-KR" sz="1600" dirty="0">
                <a:solidFill>
                  <a:srgbClr val="222222"/>
                </a:solidFill>
                <a:latin typeface="Arial" charset="0"/>
              </a:rPr>
              <a:t>) 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개발에 사용</a:t>
            </a:r>
            <a:endParaRPr lang="en-US" altLang="ko-KR" sz="1600" dirty="0">
              <a:solidFill>
                <a:srgbClr val="222222"/>
              </a:solidFill>
              <a:latin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작성 언어로 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 </a:t>
            </a:r>
            <a:r>
              <a:rPr lang="ko-KR" altLang="en-US" sz="1600" dirty="0"/>
              <a:t>를 활용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13052" y="4421216"/>
            <a:ext cx="86177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V8 (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자바스크립트 엔진</a:t>
            </a:r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)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위에서 동작하는 </a:t>
            </a:r>
            <a:r>
              <a:rPr lang="ko-KR" altLang="en-US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4" tooltip="이벤트 기반 설계 (없는 문서)"/>
              </a:rPr>
              <a:t>이벤트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처리 </a:t>
            </a:r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5" tooltip="입출력"/>
              </a:rPr>
              <a:t>I/O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6" tooltip="소프트웨어 프레임워크"/>
              </a:rPr>
              <a:t>프레임워크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이다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7" tooltip="웹 서버"/>
              </a:rPr>
              <a:t>웹 서버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와 같이 확장성 있는 네트워크 프로그램 제작을 위해 고안되었다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</a:t>
            </a:r>
          </a:p>
          <a:p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8" tooltip="파이썬"/>
              </a:rPr>
              <a:t>파이썬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으로 만든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9" tooltip="트위스티드 (소프트웨어)"/>
              </a:rPr>
              <a:t>트위스티드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0" tooltip="펄"/>
              </a:rPr>
              <a:t>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로 만든 </a:t>
            </a:r>
            <a:r>
              <a:rPr lang="ko-KR" altLang="en-US" sz="1400" dirty="0">
                <a:solidFill>
                  <a:srgbClr val="663366"/>
                </a:solidFill>
                <a:latin typeface="NanumGothicOTF" charset="-127"/>
                <a:ea typeface="NanumGothicOTF" charset="-127"/>
                <a:cs typeface="NanumGothicOTF" charset="-127"/>
                <a:hlinkClick r:id="rId11" tooltip="en:Perl Object Environment"/>
              </a:rPr>
              <a:t>펄 객체 환경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2" tooltip="루비 (프로그래밍 언어)"/>
              </a:rPr>
              <a:t>루비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로 만든 </a:t>
            </a:r>
            <a:r>
              <a:rPr lang="ko-KR" altLang="en-US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13" tooltip="이벤트머신 (없는 문서)"/>
              </a:rPr>
              <a:t>이벤트머신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과 그 용도가 비슷하다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대부분의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4" tooltip="자바스크립트"/>
              </a:rPr>
              <a:t>자바스크립트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가 웹 브라우저에서 실행되는 것과는 달리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서버 측에서 실행된다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일부 </a:t>
            </a:r>
            <a:r>
              <a:rPr lang="en-US" altLang="ko-KR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15" tooltip="CommonJS (없는 문서)"/>
              </a:rPr>
              <a:t>CommonJS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명세를 구현하고 있으며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쌍방향 테스트를 위해 </a:t>
            </a:r>
            <a:r>
              <a:rPr lang="en-US" altLang="ko-KR" sz="1400" dirty="0">
                <a:solidFill>
                  <a:srgbClr val="663366"/>
                </a:solidFill>
                <a:latin typeface="NanumGothicOTF" charset="-127"/>
                <a:ea typeface="NanumGothicOTF" charset="-127"/>
                <a:cs typeface="NanumGothicOTF" charset="-127"/>
                <a:hlinkClick r:id="rId16" tooltip="en:Read-eval-print loop"/>
              </a:rPr>
              <a:t>REPL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환경을 포함하고 있다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</a:t>
            </a:r>
            <a:endParaRPr lang="en-US" altLang="ko-KR" sz="1400" b="0" i="0" dirty="0">
              <a:solidFill>
                <a:srgbClr val="222222"/>
              </a:solidFill>
              <a:effectLst/>
              <a:latin typeface="NanumGothicOTF" charset="-127"/>
              <a:ea typeface="NanumGothicOTF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1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2215</Words>
  <Application>Microsoft Macintosh PowerPoint</Application>
  <PresentationFormat>와이드스크린</PresentationFormat>
  <Paragraphs>587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101" baseType="lpstr">
      <vt:lpstr>-윤고딕320</vt:lpstr>
      <vt:lpstr>-윤고딕330</vt:lpstr>
      <vt:lpstr>-윤고딕350</vt:lpstr>
      <vt:lpstr>굴림</vt:lpstr>
      <vt:lpstr>맑은 고딕</vt:lpstr>
      <vt:lpstr>Daum</vt:lpstr>
      <vt:lpstr>Nanum Gothic</vt:lpstr>
      <vt:lpstr>Nanum Myeongjo</vt:lpstr>
      <vt:lpstr>NanumGothicOTF</vt:lpstr>
      <vt:lpstr>Segoe UI</vt:lpstr>
      <vt:lpstr>Arial</vt:lpstr>
      <vt:lpstr>Mangal</vt:lpstr>
      <vt:lpstr>Menlo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관우</dc:creator>
  <cp:lastModifiedBy>유 관우</cp:lastModifiedBy>
  <cp:revision>45</cp:revision>
  <dcterms:created xsi:type="dcterms:W3CDTF">2019-02-03T09:36:11Z</dcterms:created>
  <dcterms:modified xsi:type="dcterms:W3CDTF">2019-05-20T05:39:46Z</dcterms:modified>
</cp:coreProperties>
</file>